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sldIdLst>
    <p:sldId id="257" r:id="rId2"/>
    <p:sldId id="258" r:id="rId3"/>
    <p:sldId id="260" r:id="rId4"/>
    <p:sldId id="261" r:id="rId5"/>
    <p:sldId id="262" r:id="rId6"/>
    <p:sldId id="259"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04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E904FF-2184-B843-83FD-3FD241DC7E74}" type="datetimeFigureOut">
              <a:rPr lang="en-US" smtClean="0"/>
              <a:t>3/6/17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E1C270-D2FD-5E49-BE77-46AE78C440CE}" type="slidenum">
              <a:rPr lang="en-US" smtClean="0"/>
              <a:t>‹#›</a:t>
            </a:fld>
            <a:endParaRPr lang="en-US"/>
          </a:p>
        </p:txBody>
      </p:sp>
    </p:spTree>
    <p:extLst>
      <p:ext uri="{BB962C8B-B14F-4D97-AF65-F5344CB8AC3E}">
        <p14:creationId xmlns:p14="http://schemas.microsoft.com/office/powerpoint/2010/main" val="56329868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eorgia" charset="0"/>
                <a:ea typeface="ＭＳ Ｐゴシック" charset="-128"/>
              </a:defRPr>
            </a:lvl1pPr>
            <a:lvl2pPr marL="37929628" indent="-37472453" eaLnBrk="0" hangingPunct="0">
              <a:defRPr sz="2400">
                <a:solidFill>
                  <a:schemeClr val="tx1"/>
                </a:solidFill>
                <a:latin typeface="Georgia" charset="0"/>
                <a:ea typeface="ＭＳ Ｐゴシック" charset="-128"/>
              </a:defRPr>
            </a:lvl2pPr>
            <a:lvl3pPr eaLnBrk="0" hangingPunct="0">
              <a:defRPr sz="2400">
                <a:solidFill>
                  <a:schemeClr val="tx1"/>
                </a:solidFill>
                <a:latin typeface="Georgia" charset="0"/>
                <a:ea typeface="ＭＳ Ｐゴシック" charset="-128"/>
              </a:defRPr>
            </a:lvl3pPr>
            <a:lvl4pPr eaLnBrk="0" hangingPunct="0">
              <a:defRPr sz="2400">
                <a:solidFill>
                  <a:schemeClr val="tx1"/>
                </a:solidFill>
                <a:latin typeface="Georgia" charset="0"/>
                <a:ea typeface="ＭＳ Ｐゴシック" charset="-128"/>
              </a:defRPr>
            </a:lvl4pPr>
            <a:lvl5pPr eaLnBrk="0" hangingPunct="0">
              <a:defRPr sz="2400">
                <a:solidFill>
                  <a:schemeClr val="tx1"/>
                </a:solidFill>
                <a:latin typeface="Georgia" charset="0"/>
                <a:ea typeface="ＭＳ Ｐゴシック" charset="-128"/>
              </a:defRPr>
            </a:lvl5pPr>
            <a:lvl6pPr marL="457175" eaLnBrk="0" fontAlgn="base" hangingPunct="0">
              <a:spcBef>
                <a:spcPct val="0"/>
              </a:spcBef>
              <a:spcAft>
                <a:spcPct val="0"/>
              </a:spcAft>
              <a:defRPr sz="2400">
                <a:solidFill>
                  <a:schemeClr val="tx1"/>
                </a:solidFill>
                <a:latin typeface="Georgia" charset="0"/>
                <a:ea typeface="ＭＳ Ｐゴシック" charset="-128"/>
              </a:defRPr>
            </a:lvl6pPr>
            <a:lvl7pPr marL="914350" eaLnBrk="0" fontAlgn="base" hangingPunct="0">
              <a:spcBef>
                <a:spcPct val="0"/>
              </a:spcBef>
              <a:spcAft>
                <a:spcPct val="0"/>
              </a:spcAft>
              <a:defRPr sz="2400">
                <a:solidFill>
                  <a:schemeClr val="tx1"/>
                </a:solidFill>
                <a:latin typeface="Georgia" charset="0"/>
                <a:ea typeface="ＭＳ Ｐゴシック" charset="-128"/>
              </a:defRPr>
            </a:lvl7pPr>
            <a:lvl8pPr marL="1371524" eaLnBrk="0" fontAlgn="base" hangingPunct="0">
              <a:spcBef>
                <a:spcPct val="0"/>
              </a:spcBef>
              <a:spcAft>
                <a:spcPct val="0"/>
              </a:spcAft>
              <a:defRPr sz="2400">
                <a:solidFill>
                  <a:schemeClr val="tx1"/>
                </a:solidFill>
                <a:latin typeface="Georgia" charset="0"/>
                <a:ea typeface="ＭＳ Ｐゴシック" charset="-128"/>
              </a:defRPr>
            </a:lvl8pPr>
            <a:lvl9pPr marL="1828699" eaLnBrk="0" fontAlgn="base" hangingPunct="0">
              <a:spcBef>
                <a:spcPct val="0"/>
              </a:spcBef>
              <a:spcAft>
                <a:spcPct val="0"/>
              </a:spcAft>
              <a:defRPr sz="2400">
                <a:solidFill>
                  <a:schemeClr val="tx1"/>
                </a:solidFill>
                <a:latin typeface="Georgia" charset="0"/>
                <a:ea typeface="ＭＳ Ｐゴシック" charset="-128"/>
              </a:defRPr>
            </a:lvl9pPr>
          </a:lstStyle>
          <a:p>
            <a:pPr eaLnBrk="1" hangingPunct="1"/>
            <a:fld id="{0C4207B3-7105-4929-86E3-7F16204B77A7}" type="slidenum">
              <a:rPr lang="en-US" sz="1200"/>
              <a:pPr eaLnBrk="1" hangingPunct="1"/>
              <a:t>5</a:t>
            </a:fld>
            <a:endParaRPr lang="en-US" sz="1200"/>
          </a:p>
        </p:txBody>
      </p:sp>
      <p:sp>
        <p:nvSpPr>
          <p:cNvPr id="11059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a:solidFill>
                  <a:schemeClr val="tx1"/>
                </a:solidFill>
                <a:latin typeface="Georgia" charset="0"/>
                <a:ea typeface="ＭＳ Ｐゴシック" charset="-128"/>
              </a:defRPr>
            </a:lvl1pPr>
            <a:lvl2pPr marL="37931725" indent="-37474525" eaLnBrk="0" hangingPunct="0">
              <a:defRPr sz="2400">
                <a:solidFill>
                  <a:schemeClr val="tx1"/>
                </a:solidFill>
                <a:latin typeface="Georgia" charset="0"/>
                <a:ea typeface="ＭＳ Ｐゴシック" charset="-128"/>
              </a:defRPr>
            </a:lvl2pPr>
            <a:lvl3pPr eaLnBrk="0" hangingPunct="0">
              <a:defRPr sz="2400">
                <a:solidFill>
                  <a:schemeClr val="tx1"/>
                </a:solidFill>
                <a:latin typeface="Georgia" charset="0"/>
                <a:ea typeface="ＭＳ Ｐゴシック" charset="-128"/>
              </a:defRPr>
            </a:lvl3pPr>
            <a:lvl4pPr eaLnBrk="0" hangingPunct="0">
              <a:defRPr sz="2400">
                <a:solidFill>
                  <a:schemeClr val="tx1"/>
                </a:solidFill>
                <a:latin typeface="Georgia" charset="0"/>
                <a:ea typeface="ＭＳ Ｐゴシック" charset="-128"/>
              </a:defRPr>
            </a:lvl4pPr>
            <a:lvl5pPr eaLnBrk="0" hangingPunct="0">
              <a:defRPr sz="2400">
                <a:solidFill>
                  <a:schemeClr val="tx1"/>
                </a:solidFill>
                <a:latin typeface="Georgia" charset="0"/>
                <a:ea typeface="ＭＳ Ｐゴシック" charset="-128"/>
              </a:defRPr>
            </a:lvl5pPr>
            <a:lvl6pPr marL="457200" eaLnBrk="0" fontAlgn="base" hangingPunct="0">
              <a:spcBef>
                <a:spcPct val="0"/>
              </a:spcBef>
              <a:spcAft>
                <a:spcPct val="0"/>
              </a:spcAft>
              <a:defRPr sz="2400">
                <a:solidFill>
                  <a:schemeClr val="tx1"/>
                </a:solidFill>
                <a:latin typeface="Georgia" charset="0"/>
                <a:ea typeface="ＭＳ Ｐゴシック" charset="-128"/>
              </a:defRPr>
            </a:lvl6pPr>
            <a:lvl7pPr marL="914400" eaLnBrk="0" fontAlgn="base" hangingPunct="0">
              <a:spcBef>
                <a:spcPct val="0"/>
              </a:spcBef>
              <a:spcAft>
                <a:spcPct val="0"/>
              </a:spcAft>
              <a:defRPr sz="2400">
                <a:solidFill>
                  <a:schemeClr val="tx1"/>
                </a:solidFill>
                <a:latin typeface="Georgia" charset="0"/>
                <a:ea typeface="ＭＳ Ｐゴシック" charset="-128"/>
              </a:defRPr>
            </a:lvl7pPr>
            <a:lvl8pPr marL="1371600" eaLnBrk="0" fontAlgn="base" hangingPunct="0">
              <a:spcBef>
                <a:spcPct val="0"/>
              </a:spcBef>
              <a:spcAft>
                <a:spcPct val="0"/>
              </a:spcAft>
              <a:defRPr sz="2400">
                <a:solidFill>
                  <a:schemeClr val="tx1"/>
                </a:solidFill>
                <a:latin typeface="Georgia" charset="0"/>
                <a:ea typeface="ＭＳ Ｐゴシック" charset="-128"/>
              </a:defRPr>
            </a:lvl8pPr>
            <a:lvl9pPr marL="1828800" eaLnBrk="0" fontAlgn="base" hangingPunct="0">
              <a:spcBef>
                <a:spcPct val="0"/>
              </a:spcBef>
              <a:spcAft>
                <a:spcPct val="0"/>
              </a:spcAft>
              <a:defRPr sz="2400">
                <a:solidFill>
                  <a:schemeClr val="tx1"/>
                </a:solidFill>
                <a:latin typeface="Georgia" charset="0"/>
                <a:ea typeface="ＭＳ Ｐゴシック" charset="-128"/>
              </a:defRPr>
            </a:lvl9pPr>
          </a:lstStyle>
          <a:p>
            <a:pPr algn="r"/>
            <a:fld id="{AC41A015-22A6-4708-9031-7A0CE9437B32}" type="slidenum">
              <a:rPr lang="en-US" sz="1200">
                <a:latin typeface="Archer Medium" charset="0"/>
              </a:rPr>
              <a:pPr algn="r"/>
              <a:t>5</a:t>
            </a:fld>
            <a:endParaRPr lang="en-US" sz="1200">
              <a:latin typeface="Archer Medium" charset="0"/>
            </a:endParaRPr>
          </a:p>
        </p:txBody>
      </p:sp>
      <p:sp>
        <p:nvSpPr>
          <p:cNvPr id="110596" name="Rectangle 2"/>
          <p:cNvSpPr>
            <a:spLocks noGrp="1" noRot="1" noChangeAspect="1" noChangeArrowheads="1" noTextEdit="1"/>
          </p:cNvSpPr>
          <p:nvPr>
            <p:ph type="sldImg"/>
          </p:nvPr>
        </p:nvSpPr>
        <p:spPr>
          <a:ln/>
        </p:spPr>
      </p:sp>
      <p:sp>
        <p:nvSpPr>
          <p:cNvPr id="11059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Use the knowledge you have gained to challenge</a:t>
            </a:r>
          </a:p>
          <a:p>
            <a:pPr eaLnBrk="1" hangingPunct="1"/>
            <a:r>
              <a:rPr lang="en-US" dirty="0" smtClean="0"/>
              <a:t>	yourself</a:t>
            </a:r>
          </a:p>
          <a:p>
            <a:pPr eaLnBrk="1" hangingPunct="1"/>
            <a:r>
              <a:rPr lang="en-US" dirty="0" smtClean="0"/>
              <a:t>	individuals</a:t>
            </a:r>
          </a:p>
          <a:p>
            <a:pPr eaLnBrk="1" hangingPunct="1"/>
            <a:r>
              <a:rPr lang="en-US" dirty="0" smtClean="0"/>
              <a:t>	businesses</a:t>
            </a:r>
          </a:p>
          <a:p>
            <a:pPr eaLnBrk="1" hangingPunct="1"/>
            <a:r>
              <a:rPr lang="en-US" dirty="0" smtClean="0"/>
              <a:t>	organizations</a:t>
            </a:r>
          </a:p>
          <a:p>
            <a:pPr eaLnBrk="1" hangingPunct="1"/>
            <a:r>
              <a:rPr lang="en-US" dirty="0" smtClean="0"/>
              <a:t>	institutions</a:t>
            </a:r>
          </a:p>
          <a:p>
            <a:pPr eaLnBrk="1" hangingPunct="1"/>
            <a:r>
              <a:rPr lang="en-US" dirty="0" smtClean="0"/>
              <a:t>	government</a:t>
            </a:r>
          </a:p>
          <a:p>
            <a:pPr eaLnBrk="1" hangingPunct="1"/>
            <a:endParaRPr lang="en-US" dirty="0" smtClean="0"/>
          </a:p>
          <a:p>
            <a:pPr eaLnBrk="1" hangingPunct="1"/>
            <a:r>
              <a:rPr lang="en-US" dirty="0" smtClean="0"/>
              <a:t>to make permanent changes in behavior and policies that are in line with Rachel Carson’s ethic.</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eorgia" charset="0"/>
                <a:ea typeface="ＭＳ Ｐゴシック" charset="-128"/>
              </a:defRPr>
            </a:lvl1pPr>
            <a:lvl2pPr marL="37929628" indent="-37472453" eaLnBrk="0" hangingPunct="0">
              <a:defRPr sz="2400">
                <a:solidFill>
                  <a:schemeClr val="tx1"/>
                </a:solidFill>
                <a:latin typeface="Georgia" charset="0"/>
                <a:ea typeface="ＭＳ Ｐゴシック" charset="-128"/>
              </a:defRPr>
            </a:lvl2pPr>
            <a:lvl3pPr eaLnBrk="0" hangingPunct="0">
              <a:defRPr sz="2400">
                <a:solidFill>
                  <a:schemeClr val="tx1"/>
                </a:solidFill>
                <a:latin typeface="Georgia" charset="0"/>
                <a:ea typeface="ＭＳ Ｐゴシック" charset="-128"/>
              </a:defRPr>
            </a:lvl3pPr>
            <a:lvl4pPr eaLnBrk="0" hangingPunct="0">
              <a:defRPr sz="2400">
                <a:solidFill>
                  <a:schemeClr val="tx1"/>
                </a:solidFill>
                <a:latin typeface="Georgia" charset="0"/>
                <a:ea typeface="ＭＳ Ｐゴシック" charset="-128"/>
              </a:defRPr>
            </a:lvl4pPr>
            <a:lvl5pPr eaLnBrk="0" hangingPunct="0">
              <a:defRPr sz="2400">
                <a:solidFill>
                  <a:schemeClr val="tx1"/>
                </a:solidFill>
                <a:latin typeface="Georgia" charset="0"/>
                <a:ea typeface="ＭＳ Ｐゴシック" charset="-128"/>
              </a:defRPr>
            </a:lvl5pPr>
            <a:lvl6pPr marL="457175" eaLnBrk="0" fontAlgn="base" hangingPunct="0">
              <a:spcBef>
                <a:spcPct val="0"/>
              </a:spcBef>
              <a:spcAft>
                <a:spcPct val="0"/>
              </a:spcAft>
              <a:defRPr sz="2400">
                <a:solidFill>
                  <a:schemeClr val="tx1"/>
                </a:solidFill>
                <a:latin typeface="Georgia" charset="0"/>
                <a:ea typeface="ＭＳ Ｐゴシック" charset="-128"/>
              </a:defRPr>
            </a:lvl6pPr>
            <a:lvl7pPr marL="914350" eaLnBrk="0" fontAlgn="base" hangingPunct="0">
              <a:spcBef>
                <a:spcPct val="0"/>
              </a:spcBef>
              <a:spcAft>
                <a:spcPct val="0"/>
              </a:spcAft>
              <a:defRPr sz="2400">
                <a:solidFill>
                  <a:schemeClr val="tx1"/>
                </a:solidFill>
                <a:latin typeface="Georgia" charset="0"/>
                <a:ea typeface="ＭＳ Ｐゴシック" charset="-128"/>
              </a:defRPr>
            </a:lvl7pPr>
            <a:lvl8pPr marL="1371524" eaLnBrk="0" fontAlgn="base" hangingPunct="0">
              <a:spcBef>
                <a:spcPct val="0"/>
              </a:spcBef>
              <a:spcAft>
                <a:spcPct val="0"/>
              </a:spcAft>
              <a:defRPr sz="2400">
                <a:solidFill>
                  <a:schemeClr val="tx1"/>
                </a:solidFill>
                <a:latin typeface="Georgia" charset="0"/>
                <a:ea typeface="ＭＳ Ｐゴシック" charset="-128"/>
              </a:defRPr>
            </a:lvl8pPr>
            <a:lvl9pPr marL="1828699" eaLnBrk="0" fontAlgn="base" hangingPunct="0">
              <a:spcBef>
                <a:spcPct val="0"/>
              </a:spcBef>
              <a:spcAft>
                <a:spcPct val="0"/>
              </a:spcAft>
              <a:defRPr sz="2400">
                <a:solidFill>
                  <a:schemeClr val="tx1"/>
                </a:solidFill>
                <a:latin typeface="Georgia" charset="0"/>
                <a:ea typeface="ＭＳ Ｐゴシック" charset="-128"/>
              </a:defRPr>
            </a:lvl9pPr>
          </a:lstStyle>
          <a:p>
            <a:pPr eaLnBrk="1" hangingPunct="1"/>
            <a:fld id="{623E4FB6-E9C9-4E3B-9490-E159F10CB4E1}" type="slidenum">
              <a:rPr lang="en-US" sz="1200"/>
              <a:pPr eaLnBrk="1" hangingPunct="1"/>
              <a:t>10</a:t>
            </a:fld>
            <a:endParaRPr 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NASA/NOAA</a:t>
            </a:r>
            <a:endParaRPr lang="en-US" b="1" smtClean="0"/>
          </a:p>
          <a:p>
            <a:pPr eaLnBrk="1" hangingPunct="1"/>
            <a:r>
              <a:rPr lang="en-US" b="1" smtClean="0"/>
              <a:t>Gulf Dead Zone</a:t>
            </a:r>
            <a:br>
              <a:rPr lang="en-US" b="1" smtClean="0"/>
            </a:br>
            <a:r>
              <a:rPr lang="en-US" smtClean="0"/>
              <a:t>The large region of low oxygen water often referred to as the 'Gulf Dead Zone,' shown here, crosses nearly 5,800 square miles of the Gulf of Mexico again in what appears to be an annual event.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C6C0E0C4-1A1F-7047-92BF-466AEC29FA4A}" type="datetimeFigureOut">
              <a:rPr lang="en-US" smtClean="0"/>
              <a:t>3/6/17</a:t>
            </a:fld>
            <a:endParaRPr lang="en-US"/>
          </a:p>
        </p:txBody>
      </p:sp>
      <p:sp>
        <p:nvSpPr>
          <p:cNvPr id="5" name="Footer Placeholder 4"/>
          <p:cNvSpPr>
            <a:spLocks noGrp="1"/>
          </p:cNvSpPr>
          <p:nvPr>
            <p:ph type="ftr" sz="quarter" idx="11"/>
          </p:nvPr>
        </p:nvSpPr>
        <p:spPr>
          <a:xfrm>
            <a:off x="5638800" y="6122894"/>
            <a:ext cx="2895600" cy="257810"/>
          </a:xfrm>
        </p:spPr>
        <p:txBody>
          <a:bodyPr/>
          <a:lstStyle/>
          <a:p>
            <a:endParaRPr lang="en-US"/>
          </a:p>
        </p:txBody>
      </p:sp>
      <p:sp>
        <p:nvSpPr>
          <p:cNvPr id="6" name="Slide Number Placeholder 5"/>
          <p:cNvSpPr>
            <a:spLocks noGrp="1"/>
          </p:cNvSpPr>
          <p:nvPr>
            <p:ph type="sldNum" sz="quarter" idx="12"/>
          </p:nvPr>
        </p:nvSpPr>
        <p:spPr>
          <a:xfrm>
            <a:off x="4191000" y="6122894"/>
            <a:ext cx="762000" cy="271463"/>
          </a:xfrm>
        </p:spPr>
        <p:txBody>
          <a:bodyPr/>
          <a:lstStyle/>
          <a:p>
            <a:fld id="{8BBA2622-A10F-0D4D-AC46-22BC85459AE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6C0E0C4-1A1F-7047-92BF-466AEC29FA4A}" type="datetimeFigureOut">
              <a:rPr lang="en-US" smtClean="0"/>
              <a:t>3/6/17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BA2622-A10F-0D4D-AC46-22BC85459AE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C6C0E0C4-1A1F-7047-92BF-466AEC29FA4A}" type="datetimeFigureOut">
              <a:rPr lang="en-US" smtClean="0"/>
              <a:t>3/6/17</a:t>
            </a:fld>
            <a:endParaRPr lang="en-US"/>
          </a:p>
        </p:txBody>
      </p:sp>
      <p:sp>
        <p:nvSpPr>
          <p:cNvPr id="5" name="Footer Placeholder 4"/>
          <p:cNvSpPr>
            <a:spLocks noGrp="1"/>
          </p:cNvSpPr>
          <p:nvPr>
            <p:ph type="ftr" sz="quarter" idx="11"/>
          </p:nvPr>
        </p:nvSpPr>
        <p:spPr>
          <a:xfrm>
            <a:off x="5638800" y="6124401"/>
            <a:ext cx="2895600" cy="257810"/>
          </a:xfrm>
        </p:spPr>
        <p:txBody>
          <a:bodyPr/>
          <a:lstStyle/>
          <a:p>
            <a:endParaRPr lang="en-US"/>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US" smtClean="0"/>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C0E0C4-1A1F-7047-92BF-466AEC29FA4A}" type="datetimeFigureOut">
              <a:rPr lang="en-US" smtClean="0"/>
              <a:t>3/6/17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BA2622-A10F-0D4D-AC46-22BC85459AE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6C0E0C4-1A1F-7047-92BF-466AEC29FA4A}" type="datetimeFigureOut">
              <a:rPr lang="en-US" smtClean="0"/>
              <a:t>3/6/17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BA2622-A10F-0D4D-AC46-22BC85459AE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C6C0E0C4-1A1F-7047-92BF-466AEC29FA4A}" type="datetimeFigureOut">
              <a:rPr lang="en-US" smtClean="0"/>
              <a:t>3/6/17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BA2622-A10F-0D4D-AC46-22BC85459AE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6C0E0C4-1A1F-7047-92BF-466AEC29FA4A}" type="datetimeFigureOut">
              <a:rPr lang="en-US" smtClean="0"/>
              <a:t>3/6/17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BA2622-A10F-0D4D-AC46-22BC85459AE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C6C0E0C4-1A1F-7047-92BF-466AEC29FA4A}" type="datetimeFigureOut">
              <a:rPr lang="en-US" smtClean="0"/>
              <a:t>3/6/17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BA2622-A10F-0D4D-AC46-22BC85459AE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C6C0E0C4-1A1F-7047-92BF-466AEC29FA4A}" type="datetimeFigureOut">
              <a:rPr lang="en-US" smtClean="0"/>
              <a:t>3/6/17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BA2622-A10F-0D4D-AC46-22BC85459AE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C0E0C4-1A1F-7047-92BF-466AEC29FA4A}" type="datetimeFigureOut">
              <a:rPr lang="en-US" smtClean="0"/>
              <a:t>3/6/17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BA2622-A10F-0D4D-AC46-22BC85459AEF}" type="slidenum">
              <a:rPr lang="en-US" smtClean="0"/>
              <a:t>‹#›</a:t>
            </a:fld>
            <a:endParaRPr lang="en-US"/>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C6C0E0C4-1A1F-7047-92BF-466AEC29FA4A}" type="datetimeFigureOut">
              <a:rPr lang="en-US" smtClean="0"/>
              <a:t>3/6/17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BA2622-A10F-0D4D-AC46-22BC85459AE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US" smtClean="0"/>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C6C0E0C4-1A1F-7047-92BF-466AEC29FA4A}" type="datetimeFigureOut">
              <a:rPr lang="en-US" smtClean="0"/>
              <a:t>3/6/17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BA2622-A10F-0D4D-AC46-22BC85459AEF}"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6C0E0C4-1A1F-7047-92BF-466AEC29FA4A}" type="datetimeFigureOut">
              <a:rPr lang="en-US" smtClean="0"/>
              <a:t>3/6/17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BA2622-A10F-0D4D-AC46-22BC85459AEF}"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6C0E0C4-1A1F-7047-92BF-466AEC29FA4A}" type="datetimeFigureOut">
              <a:rPr lang="en-US" smtClean="0"/>
              <a:t>3/6/17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BA2622-A10F-0D4D-AC46-22BC85459AEF}"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smtClean="0"/>
              <a:t>DeMarco 6 Jan 2015</a:t>
            </a: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620E876-3438-4EE5-89FA-B3672151EE60}" type="slidenum">
              <a:rPr lang="en-US"/>
              <a:pPr/>
              <a:t>‹#›</a:t>
            </a:fld>
            <a:endParaRPr lang="en-US"/>
          </a:p>
        </p:txBody>
      </p:sp>
    </p:spTree>
    <p:extLst>
      <p:ext uri="{BB962C8B-B14F-4D97-AF65-F5344CB8AC3E}">
        <p14:creationId xmlns:p14="http://schemas.microsoft.com/office/powerpoint/2010/main" val="167984067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US" smtClean="0"/>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C6C0E0C4-1A1F-7047-92BF-466AEC29FA4A}" type="datetimeFigureOut">
              <a:rPr lang="en-US" smtClean="0"/>
              <a:t>3/6/17</a:t>
            </a:fld>
            <a:endParaRPr lang="en-US"/>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endParaRPr lang="en-US"/>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8BBA2622-A10F-0D4D-AC46-22BC85459AE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jpg"/><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5.png"/><Relationship Id="rId3"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7.jpeg"/><Relationship Id="rId3"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g"/><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microsoft.com/office/2007/relationships/hdphoto" Target="../media/hdphoto1.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jpeg"/><Relationship Id="rId3" Type="http://schemas.openxmlformats.org/officeDocument/2006/relationships/image" Target="../media/image2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jpeg"/><Relationship Id="rId3"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4" Type="http://schemas.openxmlformats.org/officeDocument/2006/relationships/hyperlink" Target="http://www.ewg.org" TargetMode="External"/><Relationship Id="rId1" Type="http://schemas.openxmlformats.org/officeDocument/2006/relationships/slideLayout" Target="../slideLayouts/slideLayout6.xml"/><Relationship Id="rId2" Type="http://schemas.openxmlformats.org/officeDocument/2006/relationships/image" Target="../media/image2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png"/><Relationship Id="rId3" Type="http://schemas.openxmlformats.org/officeDocument/2006/relationships/image" Target="../media/image3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PASA.org" TargetMode="External"/><Relationship Id="rId3" Type="http://schemas.openxmlformats.org/officeDocument/2006/relationships/image" Target="../media/image3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3.jpg"/><Relationship Id="rId3" Type="http://schemas.openxmlformats.org/officeDocument/2006/relationships/image" Target="../media/image3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2666" y="1281403"/>
            <a:ext cx="7772400" cy="1470025"/>
          </a:xfrm>
        </p:spPr>
        <p:txBody>
          <a:bodyPr/>
          <a:lstStyle/>
          <a:p>
            <a:r>
              <a:rPr lang="en-US" sz="3600" dirty="0" smtClean="0"/>
              <a:t>Sustainability Pioneers: </a:t>
            </a:r>
            <a:br>
              <a:rPr lang="en-US" sz="3600" dirty="0" smtClean="0"/>
            </a:br>
            <a:r>
              <a:rPr lang="en-US" sz="3600" dirty="0" smtClean="0"/>
              <a:t>Community Conversations</a:t>
            </a:r>
            <a:endParaRPr lang="en-US" sz="3600" dirty="0"/>
          </a:p>
        </p:txBody>
      </p:sp>
      <p:sp>
        <p:nvSpPr>
          <p:cNvPr id="3" name="Subtitle 2"/>
          <p:cNvSpPr>
            <a:spLocks noGrp="1"/>
          </p:cNvSpPr>
          <p:nvPr>
            <p:ph type="subTitle" idx="1"/>
          </p:nvPr>
        </p:nvSpPr>
        <p:spPr/>
        <p:txBody>
          <a:bodyPr>
            <a:normAutofit/>
          </a:bodyPr>
          <a:lstStyle/>
          <a:p>
            <a:r>
              <a:rPr lang="en-US" sz="2400" b="1" dirty="0" smtClean="0"/>
              <a:t>#5 Empowering Change  </a:t>
            </a:r>
          </a:p>
          <a:p>
            <a:endParaRPr lang="en-US" sz="2400" dirty="0"/>
          </a:p>
        </p:txBody>
      </p:sp>
      <p:pic>
        <p:nvPicPr>
          <p:cNvPr id="4" name="Picture 3" descr="web_banner_generic2.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2666" y="4575810"/>
            <a:ext cx="7895167" cy="1211580"/>
          </a:xfrm>
          <a:prstGeom prst="rect">
            <a:avLst/>
          </a:prstGeom>
        </p:spPr>
      </p:pic>
    </p:spTree>
    <p:extLst>
      <p:ext uri="{BB962C8B-B14F-4D97-AF65-F5344CB8AC3E}">
        <p14:creationId xmlns:p14="http://schemas.microsoft.com/office/powerpoint/2010/main" val="312932406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56508" y="734746"/>
            <a:ext cx="7024744" cy="1143000"/>
          </a:xfrm>
        </p:spPr>
        <p:txBody>
          <a:bodyPr>
            <a:noAutofit/>
          </a:bodyPr>
          <a:lstStyle/>
          <a:p>
            <a:pPr eaLnBrk="1" hangingPunct="1">
              <a:defRPr/>
            </a:pPr>
            <a:r>
              <a:rPr lang="en-US" sz="3600" b="1" dirty="0"/>
              <a:t>Interconnected Web of L</a:t>
            </a:r>
            <a:r>
              <a:rPr lang="en-US" sz="3600" b="1" dirty="0" smtClean="0"/>
              <a:t>ife</a:t>
            </a:r>
            <a:br>
              <a:rPr lang="en-US" sz="3600" b="1" dirty="0" smtClean="0"/>
            </a:br>
            <a:endParaRPr lang="en-US" sz="3600" b="1" dirty="0"/>
          </a:p>
        </p:txBody>
      </p:sp>
      <p:sp>
        <p:nvSpPr>
          <p:cNvPr id="22531" name="Rectangle 3"/>
          <p:cNvSpPr>
            <a:spLocks noGrp="1" noChangeArrowheads="1"/>
          </p:cNvSpPr>
          <p:nvPr>
            <p:ph sz="half" idx="4294967295"/>
          </p:nvPr>
        </p:nvSpPr>
        <p:spPr>
          <a:xfrm>
            <a:off x="703714" y="1736725"/>
            <a:ext cx="3810000" cy="4343400"/>
          </a:xfrm>
        </p:spPr>
        <p:txBody>
          <a:bodyPr>
            <a:normAutofit lnSpcReduction="10000"/>
          </a:bodyPr>
          <a:lstStyle/>
          <a:p>
            <a:pPr eaLnBrk="1" hangingPunct="1">
              <a:buFontTx/>
              <a:buBlip>
                <a:blip r:embed="rId2"/>
              </a:buBlip>
              <a:defRPr/>
            </a:pPr>
            <a:r>
              <a:rPr lang="en-US" dirty="0">
                <a:latin typeface="Times New Roman" pitchFamily="18" charset="0"/>
                <a:cs typeface="Times New Roman" pitchFamily="18" charset="0"/>
              </a:rPr>
              <a:t>“...man does not live apart from the world</a:t>
            </a:r>
            <a:r>
              <a:rPr lang="en-US" dirty="0" smtClean="0">
                <a:latin typeface="Times New Roman" pitchFamily="18" charset="0"/>
                <a:cs typeface="Times New Roman" pitchFamily="18" charset="0"/>
              </a:rPr>
              <a:t>; he </a:t>
            </a:r>
            <a:r>
              <a:rPr lang="en-US" dirty="0">
                <a:latin typeface="Times New Roman" pitchFamily="18" charset="0"/>
                <a:cs typeface="Times New Roman" pitchFamily="18" charset="0"/>
              </a:rPr>
              <a:t>lives in the midst of a complex, dynamic interplay of physical, chemical, and biological forces, and between him and this environment are continuing, never ending interactions.”</a:t>
            </a:r>
          </a:p>
          <a:p>
            <a:pPr eaLnBrk="1" hangingPunct="1">
              <a:buFontTx/>
              <a:buBlip>
                <a:blip r:embed="rId2"/>
              </a:buBlip>
              <a:defRPr/>
            </a:pPr>
            <a:r>
              <a:rPr lang="en-US" i="1" dirty="0">
                <a:latin typeface="Times New Roman" pitchFamily="18" charset="0"/>
                <a:cs typeface="Times New Roman" pitchFamily="18" charset="0"/>
              </a:rPr>
              <a:t>Rachel Carson</a:t>
            </a:r>
          </a:p>
        </p:txBody>
      </p:sp>
      <p:pic>
        <p:nvPicPr>
          <p:cNvPr id="50179"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524000"/>
            <a:ext cx="3643313" cy="487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DeMarco 6 Jan 2015</a:t>
            </a:r>
            <a:endParaRPr lang="en-US"/>
          </a:p>
        </p:txBody>
      </p:sp>
      <p:sp>
        <p:nvSpPr>
          <p:cNvPr id="4" name="Slide Number Placeholder 3"/>
          <p:cNvSpPr>
            <a:spLocks noGrp="1"/>
          </p:cNvSpPr>
          <p:nvPr>
            <p:ph type="sldNum" sz="quarter" idx="12"/>
          </p:nvPr>
        </p:nvSpPr>
        <p:spPr/>
        <p:txBody>
          <a:bodyPr/>
          <a:lstStyle/>
          <a:p>
            <a:fld id="{5744759D-0EFF-4FB2-9CCE-04E00944F0FE}" type="slidenum">
              <a:rPr lang="en-US" smtClean="0"/>
              <a:pPr/>
              <a:t>2</a:t>
            </a:fld>
            <a:endParaRPr lang="en-US"/>
          </a:p>
        </p:txBody>
      </p:sp>
    </p:spTree>
    <p:extLst>
      <p:ext uri="{BB962C8B-B14F-4D97-AF65-F5344CB8AC3E}">
        <p14:creationId xmlns:p14="http://schemas.microsoft.com/office/powerpoint/2010/main" val="2423727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828" y="569530"/>
            <a:ext cx="8164653" cy="1143000"/>
          </a:xfrm>
        </p:spPr>
        <p:txBody>
          <a:bodyPr>
            <a:noAutofit/>
          </a:bodyPr>
          <a:lstStyle/>
          <a:p>
            <a:r>
              <a:rPr lang="en-US" sz="3600" b="1" dirty="0" smtClean="0"/>
              <a:t>Rise of the Environment Movement</a:t>
            </a:r>
            <a:br>
              <a:rPr lang="en-US" sz="3600" b="1" dirty="0" smtClean="0"/>
            </a:br>
            <a:endParaRPr lang="en-US" sz="3600" b="1" dirty="0"/>
          </a:p>
        </p:txBody>
      </p:sp>
      <p:pic>
        <p:nvPicPr>
          <p:cNvPr id="5" name="Picture 4" descr="images-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121" y="1362075"/>
            <a:ext cx="2590800" cy="1943100"/>
          </a:xfrm>
          <a:prstGeom prst="rect">
            <a:avLst/>
          </a:prstGeom>
        </p:spPr>
      </p:pic>
      <p:pic>
        <p:nvPicPr>
          <p:cNvPr id="6" name="Picture 5" descr="r20001124-cov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2713" y="2056031"/>
            <a:ext cx="2438400" cy="3543300"/>
          </a:xfrm>
          <a:prstGeom prst="rect">
            <a:avLst/>
          </a:prstGeom>
        </p:spPr>
      </p:pic>
      <p:pic>
        <p:nvPicPr>
          <p:cNvPr id="7" name="Picture 6" descr="imgr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121" y="3486150"/>
            <a:ext cx="3403600" cy="2298700"/>
          </a:xfrm>
          <a:prstGeom prst="rect">
            <a:avLst/>
          </a:prstGeom>
        </p:spPr>
      </p:pic>
      <p:sp>
        <p:nvSpPr>
          <p:cNvPr id="8" name="TextBox 7"/>
          <p:cNvSpPr txBox="1"/>
          <p:nvPr/>
        </p:nvSpPr>
        <p:spPr>
          <a:xfrm>
            <a:off x="753205" y="5800209"/>
            <a:ext cx="3132513" cy="369332"/>
          </a:xfrm>
          <a:prstGeom prst="rect">
            <a:avLst/>
          </a:prstGeom>
          <a:noFill/>
        </p:spPr>
        <p:txBody>
          <a:bodyPr wrap="none" rtlCol="0">
            <a:spAutoFit/>
          </a:bodyPr>
          <a:lstStyle/>
          <a:p>
            <a:r>
              <a:rPr lang="en-US" dirty="0" smtClean="0"/>
              <a:t>Santa Barbara oil spill 1969</a:t>
            </a:r>
            <a:endParaRPr lang="en-US" dirty="0"/>
          </a:p>
        </p:txBody>
      </p:sp>
      <p:sp>
        <p:nvSpPr>
          <p:cNvPr id="9" name="TextBox 8"/>
          <p:cNvSpPr txBox="1"/>
          <p:nvPr/>
        </p:nvSpPr>
        <p:spPr>
          <a:xfrm>
            <a:off x="5422713" y="5599331"/>
            <a:ext cx="2583948" cy="646331"/>
          </a:xfrm>
          <a:prstGeom prst="rect">
            <a:avLst/>
          </a:prstGeom>
          <a:noFill/>
        </p:spPr>
        <p:txBody>
          <a:bodyPr wrap="none" rtlCol="0">
            <a:spAutoFit/>
          </a:bodyPr>
          <a:lstStyle/>
          <a:p>
            <a:r>
              <a:rPr lang="en-US" dirty="0" smtClean="0"/>
              <a:t>Mississippi River fish kill</a:t>
            </a:r>
          </a:p>
          <a:p>
            <a:r>
              <a:rPr lang="en-US" dirty="0" smtClean="0"/>
              <a:t> from DDT plant 1970</a:t>
            </a:r>
            <a:endParaRPr lang="en-US" dirty="0"/>
          </a:p>
        </p:txBody>
      </p:sp>
      <p:sp>
        <p:nvSpPr>
          <p:cNvPr id="10" name="TextBox 9"/>
          <p:cNvSpPr txBox="1"/>
          <p:nvPr/>
        </p:nvSpPr>
        <p:spPr>
          <a:xfrm rot="20841093">
            <a:off x="3072230" y="1651163"/>
            <a:ext cx="2800767" cy="1446550"/>
          </a:xfrm>
          <a:prstGeom prst="rect">
            <a:avLst/>
          </a:prstGeom>
          <a:noFill/>
        </p:spPr>
        <p:txBody>
          <a:bodyPr wrap="none" rtlCol="0">
            <a:spAutoFit/>
          </a:bodyPr>
          <a:lstStyle/>
          <a:p>
            <a:r>
              <a:rPr lang="en-US" sz="4400" b="1" dirty="0" smtClean="0">
                <a:solidFill>
                  <a:srgbClr val="FF0000"/>
                </a:solidFill>
              </a:rPr>
              <a:t>Earth Day</a:t>
            </a:r>
          </a:p>
          <a:p>
            <a:r>
              <a:rPr lang="en-US" sz="4400" b="1" dirty="0" smtClean="0">
                <a:solidFill>
                  <a:srgbClr val="FF0000"/>
                </a:solidFill>
              </a:rPr>
              <a:t>Outrage</a:t>
            </a:r>
            <a:endParaRPr lang="en-US" sz="4400" b="1" dirty="0">
              <a:solidFill>
                <a:srgbClr val="FF0000"/>
              </a:solidFill>
            </a:endParaRPr>
          </a:p>
        </p:txBody>
      </p:sp>
      <p:sp>
        <p:nvSpPr>
          <p:cNvPr id="3" name="Date Placeholder 2"/>
          <p:cNvSpPr>
            <a:spLocks noGrp="1"/>
          </p:cNvSpPr>
          <p:nvPr>
            <p:ph type="dt" sz="half" idx="10"/>
          </p:nvPr>
        </p:nvSpPr>
        <p:spPr/>
        <p:txBody>
          <a:bodyPr/>
          <a:lstStyle/>
          <a:p>
            <a:r>
              <a:rPr lang="en-US" smtClean="0"/>
              <a:t>DeMarco 6 Jan 2015</a:t>
            </a:r>
            <a:endParaRPr lang="en-US"/>
          </a:p>
        </p:txBody>
      </p:sp>
      <p:sp>
        <p:nvSpPr>
          <p:cNvPr id="4" name="Slide Number Placeholder 3"/>
          <p:cNvSpPr>
            <a:spLocks noGrp="1"/>
          </p:cNvSpPr>
          <p:nvPr>
            <p:ph type="sldNum" sz="quarter" idx="12"/>
          </p:nvPr>
        </p:nvSpPr>
        <p:spPr/>
        <p:txBody>
          <a:bodyPr/>
          <a:lstStyle/>
          <a:p>
            <a:fld id="{5744759D-0EFF-4FB2-9CCE-04E00944F0FE}" type="slidenum">
              <a:rPr lang="en-US" smtClean="0"/>
              <a:pPr/>
              <a:t>3</a:t>
            </a:fld>
            <a:endParaRPr lang="en-US"/>
          </a:p>
        </p:txBody>
      </p:sp>
    </p:spTree>
    <p:extLst>
      <p:ext uri="{BB962C8B-B14F-4D97-AF65-F5344CB8AC3E}">
        <p14:creationId xmlns:p14="http://schemas.microsoft.com/office/powerpoint/2010/main" val="4039867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27316" y="324060"/>
            <a:ext cx="7024744" cy="1143000"/>
          </a:xfrm>
        </p:spPr>
        <p:txBody>
          <a:bodyPr/>
          <a:lstStyle/>
          <a:p>
            <a:r>
              <a:rPr lang="en-US" b="1" dirty="0" smtClean="0"/>
              <a:t>Major threats of our time</a:t>
            </a:r>
            <a:endParaRPr lang="en-US" b="1" dirty="0"/>
          </a:p>
        </p:txBody>
      </p:sp>
      <p:sp>
        <p:nvSpPr>
          <p:cNvPr id="6" name="Text Placeholder 5"/>
          <p:cNvSpPr>
            <a:spLocks noGrp="1"/>
          </p:cNvSpPr>
          <p:nvPr>
            <p:ph type="body" idx="1"/>
          </p:nvPr>
        </p:nvSpPr>
        <p:spPr>
          <a:xfrm>
            <a:off x="728045" y="1820068"/>
            <a:ext cx="3057148" cy="479517"/>
          </a:xfrm>
          <a:prstGeom prst="rect">
            <a:avLst/>
          </a:prstGeom>
        </p:spPr>
        <p:txBody>
          <a:bodyPr/>
          <a:lstStyle/>
          <a:p>
            <a:r>
              <a:rPr lang="en-US" dirty="0" smtClean="0">
                <a:solidFill>
                  <a:schemeClr val="accent2">
                    <a:lumMod val="75000"/>
                  </a:schemeClr>
                </a:solidFill>
              </a:rPr>
              <a:t>Climate Change</a:t>
            </a:r>
            <a:endParaRPr lang="en-US" dirty="0">
              <a:solidFill>
                <a:schemeClr val="accent2">
                  <a:lumMod val="75000"/>
                </a:schemeClr>
              </a:solidFill>
            </a:endParaRPr>
          </a:p>
        </p:txBody>
      </p:sp>
      <p:pic>
        <p:nvPicPr>
          <p:cNvPr id="13" name="Content Placeholder 12" descr="NY  Storm Sandy 2012.jpg"/>
          <p:cNvPicPr>
            <a:picLocks noGrp="1" noChangeAspect="1"/>
          </p:cNvPicPr>
          <p:nvPr>
            <p:ph sz="half" idx="2"/>
          </p:nvPr>
        </p:nvPicPr>
        <p:blipFill>
          <a:blip r:embed="rId2">
            <a:extLst>
              <a:ext uri="{28A0092B-C50C-407E-A947-70E740481C1C}">
                <a14:useLocalDpi xmlns:a14="http://schemas.microsoft.com/office/drawing/2010/main" val="0"/>
              </a:ext>
            </a:extLst>
          </a:blip>
          <a:srcRect t="-24482" b="-24482"/>
          <a:stretch>
            <a:fillRect/>
          </a:stretch>
        </p:blipFill>
        <p:spPr>
          <a:xfrm>
            <a:off x="545598" y="2164256"/>
            <a:ext cx="3663684" cy="4023230"/>
          </a:xfrm>
        </p:spPr>
      </p:pic>
      <p:sp>
        <p:nvSpPr>
          <p:cNvPr id="8" name="Text Placeholder 7"/>
          <p:cNvSpPr>
            <a:spLocks noGrp="1"/>
          </p:cNvSpPr>
          <p:nvPr>
            <p:ph type="body" sz="quarter" idx="3"/>
          </p:nvPr>
        </p:nvSpPr>
        <p:spPr>
          <a:xfrm>
            <a:off x="5111075" y="1662909"/>
            <a:ext cx="3714833" cy="509587"/>
          </a:xfrm>
          <a:prstGeom prst="rect">
            <a:avLst/>
          </a:prstGeom>
        </p:spPr>
        <p:txBody>
          <a:bodyPr/>
          <a:lstStyle/>
          <a:p>
            <a:r>
              <a:rPr lang="en-US" dirty="0" smtClean="0">
                <a:solidFill>
                  <a:srgbClr val="554E43"/>
                </a:solidFill>
              </a:rPr>
              <a:t>Endocrine Disruptors</a:t>
            </a:r>
            <a:endParaRPr lang="en-US" dirty="0">
              <a:solidFill>
                <a:srgbClr val="554E43"/>
              </a:solidFill>
            </a:endParaRPr>
          </a:p>
        </p:txBody>
      </p:sp>
      <p:pic>
        <p:nvPicPr>
          <p:cNvPr id="9" name="Picture 2" descr="abgonad"/>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l="-84460" r="-84460"/>
          <a:stretch>
            <a:fillRect/>
          </a:stretch>
        </p:blipFill>
        <p:spPr bwMode="auto">
          <a:xfrm>
            <a:off x="3913339" y="2299585"/>
            <a:ext cx="4283547" cy="393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011677" y="3017377"/>
            <a:ext cx="1490988" cy="1754327"/>
          </a:xfrm>
          <a:prstGeom prst="rect">
            <a:avLst/>
          </a:prstGeom>
          <a:noFill/>
        </p:spPr>
        <p:txBody>
          <a:bodyPr wrap="none" rtlCol="0">
            <a:spAutoFit/>
          </a:bodyPr>
          <a:lstStyle/>
          <a:p>
            <a:r>
              <a:rPr lang="en-US" dirty="0" smtClean="0"/>
              <a:t>Tyrone Hayes</a:t>
            </a:r>
          </a:p>
          <a:p>
            <a:r>
              <a:rPr lang="en-US" dirty="0" smtClean="0"/>
              <a:t>Frogs caught</a:t>
            </a:r>
          </a:p>
          <a:p>
            <a:r>
              <a:rPr lang="en-US" dirty="0" smtClean="0"/>
              <a:t>In wild with</a:t>
            </a:r>
          </a:p>
          <a:p>
            <a:r>
              <a:rPr lang="en-US" dirty="0" smtClean="0"/>
              <a:t> both male</a:t>
            </a:r>
          </a:p>
          <a:p>
            <a:r>
              <a:rPr lang="en-US" dirty="0" smtClean="0"/>
              <a:t> and female</a:t>
            </a:r>
          </a:p>
          <a:p>
            <a:r>
              <a:rPr lang="en-US" dirty="0" smtClean="0"/>
              <a:t> parts</a:t>
            </a:r>
            <a:endParaRPr lang="en-US" dirty="0"/>
          </a:p>
        </p:txBody>
      </p:sp>
      <p:sp>
        <p:nvSpPr>
          <p:cNvPr id="4" name="TextBox 3"/>
          <p:cNvSpPr txBox="1"/>
          <p:nvPr/>
        </p:nvSpPr>
        <p:spPr>
          <a:xfrm>
            <a:off x="741722" y="5587653"/>
            <a:ext cx="3508968" cy="646331"/>
          </a:xfrm>
          <a:prstGeom prst="rect">
            <a:avLst/>
          </a:prstGeom>
          <a:noFill/>
        </p:spPr>
        <p:txBody>
          <a:bodyPr wrap="none" rtlCol="0">
            <a:spAutoFit/>
          </a:bodyPr>
          <a:lstStyle/>
          <a:p>
            <a:r>
              <a:rPr lang="en-US" dirty="0" smtClean="0"/>
              <a:t>New York. Lower Manhattan after</a:t>
            </a:r>
          </a:p>
          <a:p>
            <a:r>
              <a:rPr lang="en-US" dirty="0" smtClean="0"/>
              <a:t>Storm Sandy</a:t>
            </a:r>
            <a:endParaRPr lang="en-US" dirty="0"/>
          </a:p>
        </p:txBody>
      </p:sp>
      <p:sp>
        <p:nvSpPr>
          <p:cNvPr id="7" name="Date Placeholder 6"/>
          <p:cNvSpPr>
            <a:spLocks noGrp="1"/>
          </p:cNvSpPr>
          <p:nvPr>
            <p:ph type="dt" sz="half" idx="10"/>
          </p:nvPr>
        </p:nvSpPr>
        <p:spPr/>
        <p:txBody>
          <a:bodyPr/>
          <a:lstStyle/>
          <a:p>
            <a:r>
              <a:rPr lang="en-US" smtClean="0"/>
              <a:t>DeMarco 6 Jan 2015</a:t>
            </a:r>
            <a:endParaRPr lang="en-US"/>
          </a:p>
        </p:txBody>
      </p:sp>
      <p:sp>
        <p:nvSpPr>
          <p:cNvPr id="10" name="Slide Number Placeholder 9"/>
          <p:cNvSpPr>
            <a:spLocks noGrp="1"/>
          </p:cNvSpPr>
          <p:nvPr>
            <p:ph type="sldNum" sz="quarter" idx="12"/>
          </p:nvPr>
        </p:nvSpPr>
        <p:spPr/>
        <p:txBody>
          <a:bodyPr/>
          <a:lstStyle/>
          <a:p>
            <a:fld id="{5744759D-0EFF-4FB2-9CCE-04E00944F0FE}" type="slidenum">
              <a:rPr lang="en-US" smtClean="0"/>
              <a:pPr/>
              <a:t>4</a:t>
            </a:fld>
            <a:endParaRPr lang="en-US"/>
          </a:p>
        </p:txBody>
      </p:sp>
    </p:spTree>
    <p:extLst>
      <p:ext uri="{BB962C8B-B14F-4D97-AF65-F5344CB8AC3E}">
        <p14:creationId xmlns:p14="http://schemas.microsoft.com/office/powerpoint/2010/main" val="3402145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c3.jpeg"/>
          <p:cNvPicPr>
            <a:picLocks noChangeAspect="1"/>
          </p:cNvPicPr>
          <p:nvPr/>
        </p:nvPicPr>
        <p:blipFill>
          <a:blip r:embed="rId3">
            <a:extLst>
              <a:ext uri="{28A0092B-C50C-407E-A947-70E740481C1C}">
                <a14:useLocalDpi xmlns:a14="http://schemas.microsoft.com/office/drawing/2010/main" val="0"/>
              </a:ext>
            </a:extLst>
          </a:blip>
          <a:srcRect r="4390"/>
          <a:stretch>
            <a:fillRect/>
          </a:stretch>
        </p:blipFill>
        <p:spPr bwMode="auto">
          <a:xfrm>
            <a:off x="5401444" y="1377413"/>
            <a:ext cx="3201517" cy="456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90224" y="1842515"/>
            <a:ext cx="4572085" cy="1815882"/>
          </a:xfrm>
          <a:prstGeom prst="rect">
            <a:avLst/>
          </a:prstGeom>
          <a:noFill/>
        </p:spPr>
        <p:txBody>
          <a:bodyPr wrap="none" rtlCol="0">
            <a:spAutoFit/>
          </a:bodyPr>
          <a:lstStyle/>
          <a:p>
            <a:r>
              <a:rPr lang="en-US" sz="2800" dirty="0" smtClean="0"/>
              <a:t>“We should be very clear</a:t>
            </a:r>
          </a:p>
          <a:p>
            <a:r>
              <a:rPr lang="en-US" sz="2800" dirty="0" smtClean="0"/>
              <a:t> about what our cause is. </a:t>
            </a:r>
          </a:p>
          <a:p>
            <a:r>
              <a:rPr lang="en-US" sz="2800" dirty="0" smtClean="0"/>
              <a:t>What do we oppose? </a:t>
            </a:r>
          </a:p>
          <a:p>
            <a:r>
              <a:rPr lang="en-US" sz="2800" b="1" dirty="0" smtClean="0"/>
              <a:t>What do we stand for?</a:t>
            </a:r>
            <a:r>
              <a:rPr lang="en-US" sz="2800" dirty="0" smtClean="0"/>
              <a:t>”</a:t>
            </a:r>
            <a:endParaRPr lang="en-US" sz="2800" dirty="0"/>
          </a:p>
        </p:txBody>
      </p:sp>
      <p:sp>
        <p:nvSpPr>
          <p:cNvPr id="4" name="TextBox 3"/>
          <p:cNvSpPr txBox="1"/>
          <p:nvPr/>
        </p:nvSpPr>
        <p:spPr>
          <a:xfrm>
            <a:off x="590224" y="5670651"/>
            <a:ext cx="4743205" cy="523220"/>
          </a:xfrm>
          <a:prstGeom prst="rect">
            <a:avLst/>
          </a:prstGeom>
          <a:noFill/>
        </p:spPr>
        <p:txBody>
          <a:bodyPr wrap="none" rtlCol="0">
            <a:spAutoFit/>
          </a:bodyPr>
          <a:lstStyle/>
          <a:p>
            <a:r>
              <a:rPr lang="en-US" sz="1400" dirty="0" smtClean="0"/>
              <a:t>Rachel Carson. Address to Garden Club of America.</a:t>
            </a:r>
          </a:p>
          <a:p>
            <a:r>
              <a:rPr lang="en-US" sz="1400" dirty="0" smtClean="0"/>
              <a:t> January 1963</a:t>
            </a:r>
            <a:endParaRPr lang="en-US" sz="1400" dirty="0"/>
          </a:p>
        </p:txBody>
      </p:sp>
      <p:sp>
        <p:nvSpPr>
          <p:cNvPr id="5" name="Date Placeholder 4"/>
          <p:cNvSpPr>
            <a:spLocks noGrp="1"/>
          </p:cNvSpPr>
          <p:nvPr>
            <p:ph type="dt" sz="half" idx="10"/>
          </p:nvPr>
        </p:nvSpPr>
        <p:spPr/>
        <p:txBody>
          <a:bodyPr/>
          <a:lstStyle/>
          <a:p>
            <a:r>
              <a:rPr lang="en-US" smtClean="0"/>
              <a:t>DeMarco 6 Jan 2015</a:t>
            </a:r>
            <a:endParaRPr lang="en-US"/>
          </a:p>
        </p:txBody>
      </p:sp>
      <p:sp>
        <p:nvSpPr>
          <p:cNvPr id="6" name="Slide Number Placeholder 5"/>
          <p:cNvSpPr>
            <a:spLocks noGrp="1"/>
          </p:cNvSpPr>
          <p:nvPr>
            <p:ph type="sldNum" sz="quarter" idx="12"/>
          </p:nvPr>
        </p:nvSpPr>
        <p:spPr/>
        <p:txBody>
          <a:bodyPr/>
          <a:lstStyle/>
          <a:p>
            <a:fld id="{5744759D-0EFF-4FB2-9CCE-04E00944F0FE}" type="slidenum">
              <a:rPr lang="en-US" smtClean="0"/>
              <a:pPr/>
              <a:t>5</a:t>
            </a:fld>
            <a:endParaRPr lang="en-US"/>
          </a:p>
        </p:txBody>
      </p:sp>
    </p:spTree>
    <p:extLst>
      <p:ext uri="{BB962C8B-B14F-4D97-AF65-F5344CB8AC3E}">
        <p14:creationId xmlns:p14="http://schemas.microsoft.com/office/powerpoint/2010/main" val="35382726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6"/>
          <p:cNvSpPr>
            <a:spLocks noGrp="1" noRot="1" noChangeArrowheads="1"/>
          </p:cNvSpPr>
          <p:nvPr>
            <p:ph type="title"/>
          </p:nvPr>
        </p:nvSpPr>
        <p:spPr>
          <a:xfrm>
            <a:off x="626204" y="381000"/>
            <a:ext cx="7024744" cy="1143000"/>
          </a:xfrm>
        </p:spPr>
        <p:txBody>
          <a:bodyPr>
            <a:normAutofit/>
          </a:bodyPr>
          <a:lstStyle/>
          <a:p>
            <a:pPr eaLnBrk="1" hangingPunct="1"/>
            <a:r>
              <a:rPr lang="en-US" sz="3600" b="1" dirty="0" smtClean="0">
                <a:latin typeface="Calisto MT"/>
                <a:cs typeface="Calisto MT"/>
              </a:rPr>
              <a:t>1963 Congressional Hearings</a:t>
            </a:r>
          </a:p>
        </p:txBody>
      </p:sp>
      <p:pic>
        <p:nvPicPr>
          <p:cNvPr id="47107" name="Picture 5" descr="redir?src=image&amp;clickedItemURN=http%3A%2F%2Fusinf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524000"/>
            <a:ext cx="5257800" cy="360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 Box 7"/>
          <p:cNvSpPr txBox="1">
            <a:spLocks noChangeArrowheads="1"/>
          </p:cNvSpPr>
          <p:nvPr/>
        </p:nvSpPr>
        <p:spPr bwMode="auto">
          <a:xfrm>
            <a:off x="1168400" y="5290457"/>
            <a:ext cx="58674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Georgia" charset="0"/>
                <a:ea typeface="ＭＳ Ｐゴシック" charset="-128"/>
              </a:defRPr>
            </a:lvl1pPr>
            <a:lvl2pPr marL="37931725" indent="-37474525" eaLnBrk="0" hangingPunct="0">
              <a:defRPr sz="2400">
                <a:solidFill>
                  <a:schemeClr val="tx1"/>
                </a:solidFill>
                <a:latin typeface="Georgia" charset="0"/>
                <a:ea typeface="ＭＳ Ｐゴシック" charset="-128"/>
              </a:defRPr>
            </a:lvl2pPr>
            <a:lvl3pPr eaLnBrk="0" hangingPunct="0">
              <a:defRPr sz="2400">
                <a:solidFill>
                  <a:schemeClr val="tx1"/>
                </a:solidFill>
                <a:latin typeface="Georgia" charset="0"/>
                <a:ea typeface="ＭＳ Ｐゴシック" charset="-128"/>
              </a:defRPr>
            </a:lvl3pPr>
            <a:lvl4pPr eaLnBrk="0" hangingPunct="0">
              <a:defRPr sz="2400">
                <a:solidFill>
                  <a:schemeClr val="tx1"/>
                </a:solidFill>
                <a:latin typeface="Georgia" charset="0"/>
                <a:ea typeface="ＭＳ Ｐゴシック" charset="-128"/>
              </a:defRPr>
            </a:lvl4pPr>
            <a:lvl5pPr eaLnBrk="0" hangingPunct="0">
              <a:defRPr sz="2400">
                <a:solidFill>
                  <a:schemeClr val="tx1"/>
                </a:solidFill>
                <a:latin typeface="Georgia" charset="0"/>
                <a:ea typeface="ＭＳ Ｐゴシック" charset="-128"/>
              </a:defRPr>
            </a:lvl5pPr>
            <a:lvl6pPr marL="457200" eaLnBrk="0" fontAlgn="base" hangingPunct="0">
              <a:spcBef>
                <a:spcPct val="0"/>
              </a:spcBef>
              <a:spcAft>
                <a:spcPct val="0"/>
              </a:spcAft>
              <a:defRPr sz="2400">
                <a:solidFill>
                  <a:schemeClr val="tx1"/>
                </a:solidFill>
                <a:latin typeface="Georgia" charset="0"/>
                <a:ea typeface="ＭＳ Ｐゴシック" charset="-128"/>
              </a:defRPr>
            </a:lvl6pPr>
            <a:lvl7pPr marL="914400" eaLnBrk="0" fontAlgn="base" hangingPunct="0">
              <a:spcBef>
                <a:spcPct val="0"/>
              </a:spcBef>
              <a:spcAft>
                <a:spcPct val="0"/>
              </a:spcAft>
              <a:defRPr sz="2400">
                <a:solidFill>
                  <a:schemeClr val="tx1"/>
                </a:solidFill>
                <a:latin typeface="Georgia" charset="0"/>
                <a:ea typeface="ＭＳ Ｐゴシック" charset="-128"/>
              </a:defRPr>
            </a:lvl7pPr>
            <a:lvl8pPr marL="1371600" eaLnBrk="0" fontAlgn="base" hangingPunct="0">
              <a:spcBef>
                <a:spcPct val="0"/>
              </a:spcBef>
              <a:spcAft>
                <a:spcPct val="0"/>
              </a:spcAft>
              <a:defRPr sz="2400">
                <a:solidFill>
                  <a:schemeClr val="tx1"/>
                </a:solidFill>
                <a:latin typeface="Georgia" charset="0"/>
                <a:ea typeface="ＭＳ Ｐゴシック" charset="-128"/>
              </a:defRPr>
            </a:lvl8pPr>
            <a:lvl9pPr marL="1828800" eaLnBrk="0" fontAlgn="base" hangingPunct="0">
              <a:spcBef>
                <a:spcPct val="0"/>
              </a:spcBef>
              <a:spcAft>
                <a:spcPct val="0"/>
              </a:spcAft>
              <a:defRPr sz="2400">
                <a:solidFill>
                  <a:schemeClr val="tx1"/>
                </a:solidFill>
                <a:latin typeface="Georgia" charset="0"/>
                <a:ea typeface="ＭＳ Ｐゴシック" charset="-128"/>
              </a:defRPr>
            </a:lvl9pPr>
          </a:lstStyle>
          <a:p>
            <a:pPr eaLnBrk="1" hangingPunct="1"/>
            <a:r>
              <a:rPr lang="en-US" sz="1600" dirty="0">
                <a:solidFill>
                  <a:schemeClr val="tx1">
                    <a:lumMod val="75000"/>
                    <a:lumOff val="25000"/>
                  </a:schemeClr>
                </a:solidFill>
                <a:latin typeface="Arial" pitchFamily="34" charset="0"/>
                <a:cs typeface="Arial" pitchFamily="34" charset="0"/>
              </a:rPr>
              <a:t>Hearings before the Subcommittee on Reorganization and International Organizations</a:t>
            </a:r>
          </a:p>
          <a:p>
            <a:pPr eaLnBrk="1" hangingPunct="1"/>
            <a:r>
              <a:rPr lang="en-US" sz="1600" dirty="0">
                <a:solidFill>
                  <a:schemeClr val="tx1">
                    <a:lumMod val="75000"/>
                    <a:lumOff val="25000"/>
                  </a:schemeClr>
                </a:solidFill>
                <a:latin typeface="Arial" pitchFamily="34" charset="0"/>
                <a:cs typeface="Arial" pitchFamily="34" charset="0"/>
              </a:rPr>
              <a:t>Coordination of Activities Relating to the Use of Pesticides </a:t>
            </a:r>
            <a:r>
              <a:rPr lang="en-US" sz="1600" dirty="0" smtClean="0">
                <a:solidFill>
                  <a:schemeClr val="tx1">
                    <a:lumMod val="75000"/>
                    <a:lumOff val="25000"/>
                  </a:schemeClr>
                </a:solidFill>
                <a:latin typeface="Arial" pitchFamily="34" charset="0"/>
                <a:cs typeface="Arial" pitchFamily="34" charset="0"/>
              </a:rPr>
              <a:t>June 3, 1963</a:t>
            </a:r>
            <a:endParaRPr lang="en-US" sz="1600" dirty="0">
              <a:solidFill>
                <a:schemeClr val="tx1">
                  <a:lumMod val="75000"/>
                  <a:lumOff val="25000"/>
                </a:schemeClr>
              </a:solidFill>
              <a:latin typeface="Arial" pitchFamily="34" charset="0"/>
              <a:cs typeface="Arial" pitchFamily="34" charset="0"/>
            </a:endParaRPr>
          </a:p>
        </p:txBody>
      </p:sp>
      <p:sp>
        <p:nvSpPr>
          <p:cNvPr id="4" name="Date Placeholder 3"/>
          <p:cNvSpPr>
            <a:spLocks noGrp="1"/>
          </p:cNvSpPr>
          <p:nvPr>
            <p:ph type="dt" sz="half" idx="10"/>
          </p:nvPr>
        </p:nvSpPr>
        <p:spPr/>
        <p:txBody>
          <a:bodyPr/>
          <a:lstStyle/>
          <a:p>
            <a:r>
              <a:rPr lang="en-US" smtClean="0"/>
              <a:t>DeMarco 6 Jan 2015</a:t>
            </a:r>
            <a:endParaRPr lang="en-US"/>
          </a:p>
        </p:txBody>
      </p:sp>
      <p:sp>
        <p:nvSpPr>
          <p:cNvPr id="5" name="Slide Number Placeholder 4"/>
          <p:cNvSpPr>
            <a:spLocks noGrp="1"/>
          </p:cNvSpPr>
          <p:nvPr>
            <p:ph type="sldNum" sz="quarter" idx="12"/>
          </p:nvPr>
        </p:nvSpPr>
        <p:spPr/>
        <p:txBody>
          <a:bodyPr/>
          <a:lstStyle/>
          <a:p>
            <a:fld id="{5744759D-0EFF-4FB2-9CCE-04E00944F0FE}" type="slidenum">
              <a:rPr lang="en-US" smtClean="0"/>
              <a:pPr/>
              <a:t>6</a:t>
            </a:fld>
            <a:endParaRPr lang="en-US"/>
          </a:p>
        </p:txBody>
      </p:sp>
    </p:spTree>
    <p:extLst>
      <p:ext uri="{BB962C8B-B14F-4D97-AF65-F5344CB8AC3E}">
        <p14:creationId xmlns:p14="http://schemas.microsoft.com/office/powerpoint/2010/main" val="170498458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fontScale="90000"/>
          </a:bodyPr>
          <a:lstStyle/>
          <a:p>
            <a:pPr algn="ctr" eaLnBrk="1" hangingPunct="1"/>
            <a:r>
              <a:rPr lang="en-US" sz="3600" b="1" dirty="0" smtClean="0"/>
              <a:t>Rachel Carson’s Environmental Ethic</a:t>
            </a:r>
            <a:br>
              <a:rPr lang="en-US" sz="3600" b="1" dirty="0" smtClean="0"/>
            </a:br>
            <a:endParaRPr lang="en-US" sz="3600" b="1" dirty="0" smtClean="0"/>
          </a:p>
        </p:txBody>
      </p:sp>
      <p:sp>
        <p:nvSpPr>
          <p:cNvPr id="2" name="Content Placeholder 1"/>
          <p:cNvSpPr>
            <a:spLocks noGrp="1"/>
          </p:cNvSpPr>
          <p:nvPr>
            <p:ph sz="half" idx="1"/>
          </p:nvPr>
        </p:nvSpPr>
        <p:spPr/>
        <p:txBody>
          <a:bodyPr/>
          <a:lstStyle/>
          <a:p>
            <a:endParaRPr lang="en-US"/>
          </a:p>
        </p:txBody>
      </p:sp>
      <p:sp>
        <p:nvSpPr>
          <p:cNvPr id="57347" name="Rectangle 3"/>
          <p:cNvSpPr>
            <a:spLocks noGrp="1" noChangeArrowheads="1"/>
          </p:cNvSpPr>
          <p:nvPr>
            <p:ph type="body" sz="half" idx="2"/>
          </p:nvPr>
        </p:nvSpPr>
        <p:spPr/>
        <p:txBody>
          <a:bodyPr/>
          <a:lstStyle/>
          <a:p>
            <a:pPr eaLnBrk="1" hangingPunct="1">
              <a:lnSpc>
                <a:spcPct val="90000"/>
              </a:lnSpc>
            </a:pPr>
            <a:endParaRPr lang="en-US" sz="2800" b="1" dirty="0" smtClean="0"/>
          </a:p>
          <a:p>
            <a:pPr eaLnBrk="1" hangingPunct="1">
              <a:lnSpc>
                <a:spcPct val="90000"/>
              </a:lnSpc>
            </a:pPr>
            <a:endParaRPr lang="en-US" sz="2800" b="1" dirty="0" smtClean="0"/>
          </a:p>
          <a:p>
            <a:pPr eaLnBrk="1" hangingPunct="1">
              <a:lnSpc>
                <a:spcPct val="90000"/>
              </a:lnSpc>
            </a:pPr>
            <a:endParaRPr lang="en-US" sz="2800" b="1" dirty="0" smtClean="0"/>
          </a:p>
          <a:p>
            <a:pPr eaLnBrk="1" hangingPunct="1">
              <a:lnSpc>
                <a:spcPct val="90000"/>
              </a:lnSpc>
            </a:pPr>
            <a:r>
              <a:rPr lang="en-US" sz="2800" dirty="0" smtClean="0">
                <a:solidFill>
                  <a:srgbClr val="404040"/>
                </a:solidFill>
              </a:rPr>
              <a:t>Live in harmony with nature.</a:t>
            </a:r>
          </a:p>
          <a:p>
            <a:pPr eaLnBrk="1" hangingPunct="1">
              <a:lnSpc>
                <a:spcPct val="90000"/>
              </a:lnSpc>
            </a:pPr>
            <a:endParaRPr lang="en-US" sz="2800" b="1" dirty="0" smtClean="0"/>
          </a:p>
          <a:p>
            <a:pPr eaLnBrk="1" hangingPunct="1">
              <a:lnSpc>
                <a:spcPct val="90000"/>
              </a:lnSpc>
            </a:pPr>
            <a:endParaRPr lang="en-US" dirty="0" smtClean="0">
              <a:solidFill>
                <a:schemeClr val="folHlink"/>
              </a:solidFill>
            </a:endParaRPr>
          </a:p>
        </p:txBody>
      </p:sp>
      <p:sp>
        <p:nvSpPr>
          <p:cNvPr id="5" name="Date Placeholder 4"/>
          <p:cNvSpPr>
            <a:spLocks noGrp="1"/>
          </p:cNvSpPr>
          <p:nvPr>
            <p:ph type="dt" sz="half" idx="10"/>
          </p:nvPr>
        </p:nvSpPr>
        <p:spPr/>
        <p:txBody>
          <a:bodyPr/>
          <a:lstStyle/>
          <a:p>
            <a:r>
              <a:rPr lang="en-US" smtClean="0"/>
              <a:t>DeMarco 6 Jan 2015</a:t>
            </a:r>
            <a:endParaRPr lang="en-US"/>
          </a:p>
        </p:txBody>
      </p:sp>
      <p:sp>
        <p:nvSpPr>
          <p:cNvPr id="6" name="Slide Number Placeholder 5"/>
          <p:cNvSpPr>
            <a:spLocks noGrp="1"/>
          </p:cNvSpPr>
          <p:nvPr>
            <p:ph type="sldNum" sz="quarter" idx="12"/>
          </p:nvPr>
        </p:nvSpPr>
        <p:spPr/>
        <p:txBody>
          <a:bodyPr/>
          <a:lstStyle/>
          <a:p>
            <a:fld id="{5744759D-0EFF-4FB2-9CCE-04E00944F0FE}" type="slidenum">
              <a:rPr lang="en-US" smtClean="0"/>
              <a:pPr/>
              <a:t>7</a:t>
            </a:fld>
            <a:endParaRPr lang="en-US"/>
          </a:p>
        </p:txBody>
      </p:sp>
      <p:pic>
        <p:nvPicPr>
          <p:cNvPr id="5939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71429"/>
            <a:ext cx="4038600" cy="4548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589404" y="6022976"/>
            <a:ext cx="1576072" cy="369332"/>
          </a:xfrm>
          <a:prstGeom prst="rect">
            <a:avLst/>
          </a:prstGeom>
          <a:noFill/>
        </p:spPr>
        <p:txBody>
          <a:bodyPr wrap="none" rtlCol="0">
            <a:spAutoFit/>
          </a:bodyPr>
          <a:lstStyle/>
          <a:p>
            <a:r>
              <a:rPr lang="en-US" dirty="0" smtClean="0"/>
              <a:t>Falling Water</a:t>
            </a:r>
            <a:endParaRPr lang="en-US" dirty="0"/>
          </a:p>
        </p:txBody>
      </p:sp>
    </p:spTree>
    <p:extLst>
      <p:ext uri="{BB962C8B-B14F-4D97-AF65-F5344CB8AC3E}">
        <p14:creationId xmlns:p14="http://schemas.microsoft.com/office/powerpoint/2010/main" val="136667289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p:txBody>
          <a:bodyPr>
            <a:normAutofit/>
          </a:bodyPr>
          <a:lstStyle/>
          <a:p>
            <a:pPr algn="ctr" eaLnBrk="1" hangingPunct="1"/>
            <a:r>
              <a:rPr lang="en-US" sz="3600" b="1" dirty="0" smtClean="0"/>
              <a:t>Rachel Carson’s Environmental Ethic</a:t>
            </a:r>
            <a:endParaRPr lang="en-US" sz="3600" b="1" dirty="0" smtClean="0">
              <a:solidFill>
                <a:schemeClr val="hlink"/>
              </a:solidFill>
              <a:latin typeface="Book Antiqua" charset="0"/>
            </a:endParaRPr>
          </a:p>
        </p:txBody>
      </p:sp>
      <p:sp>
        <p:nvSpPr>
          <p:cNvPr id="60419" name="Rectangle 3"/>
          <p:cNvSpPr>
            <a:spLocks noGrp="1" noChangeArrowheads="1"/>
          </p:cNvSpPr>
          <p:nvPr>
            <p:ph type="body" sz="half" idx="2"/>
          </p:nvPr>
        </p:nvSpPr>
        <p:spPr>
          <a:xfrm>
            <a:off x="4656138" y="1600200"/>
            <a:ext cx="4030662" cy="4525963"/>
          </a:xfrm>
        </p:spPr>
        <p:txBody>
          <a:bodyPr/>
          <a:lstStyle/>
          <a:p>
            <a:pPr eaLnBrk="1" hangingPunct="1">
              <a:lnSpc>
                <a:spcPct val="90000"/>
              </a:lnSpc>
              <a:buFont typeface="Wingdings" charset="2"/>
              <a:buNone/>
            </a:pPr>
            <a:endParaRPr lang="en-US" b="1" dirty="0" smtClean="0">
              <a:latin typeface="Times New Roman" charset="0"/>
            </a:endParaRPr>
          </a:p>
          <a:p>
            <a:pPr eaLnBrk="1" hangingPunct="1">
              <a:lnSpc>
                <a:spcPct val="90000"/>
              </a:lnSpc>
            </a:pPr>
            <a:r>
              <a:rPr lang="en-US" dirty="0" smtClean="0">
                <a:latin typeface="+mj-lt"/>
                <a:ea typeface="MS Gothic" pitchFamily="49" charset="-128"/>
              </a:rPr>
              <a:t>Preserve and learn from natural places</a:t>
            </a:r>
            <a:r>
              <a:rPr lang="en-US" b="1" dirty="0" smtClean="0">
                <a:latin typeface="MS Gothic" pitchFamily="49" charset="-128"/>
                <a:ea typeface="MS Gothic" pitchFamily="49" charset="-128"/>
              </a:rPr>
              <a:t>.</a:t>
            </a:r>
          </a:p>
          <a:p>
            <a:pPr eaLnBrk="1" hangingPunct="1">
              <a:lnSpc>
                <a:spcPct val="90000"/>
              </a:lnSpc>
            </a:pPr>
            <a:endParaRPr lang="en-US" b="1" dirty="0" smtClean="0">
              <a:latin typeface="Times New Roman" charset="0"/>
            </a:endParaRPr>
          </a:p>
          <a:p>
            <a:pPr eaLnBrk="1" hangingPunct="1">
              <a:lnSpc>
                <a:spcPct val="90000"/>
              </a:lnSpc>
            </a:pPr>
            <a:endParaRPr lang="en-US" b="1" dirty="0" smtClean="0">
              <a:latin typeface="Times New Roman" charset="0"/>
            </a:endParaRPr>
          </a:p>
        </p:txBody>
      </p:sp>
      <p:pic>
        <p:nvPicPr>
          <p:cNvPr id="60420" name="Picture 5" descr="rain for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05000"/>
            <a:ext cx="2705100"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8" descr="native_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6138" y="3230563"/>
            <a:ext cx="38100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pPr>
              <a:defRPr/>
            </a:pPr>
            <a:r>
              <a:rPr lang="en-US" smtClean="0"/>
              <a:t>DeMarco 6 Jan 2015</a:t>
            </a:r>
            <a:endParaRPr lang="en-US"/>
          </a:p>
        </p:txBody>
      </p:sp>
      <p:sp>
        <p:nvSpPr>
          <p:cNvPr id="5" name="Slide Number Placeholder 4"/>
          <p:cNvSpPr>
            <a:spLocks noGrp="1"/>
          </p:cNvSpPr>
          <p:nvPr>
            <p:ph type="sldNum" sz="quarter" idx="12"/>
          </p:nvPr>
        </p:nvSpPr>
        <p:spPr/>
        <p:txBody>
          <a:bodyPr/>
          <a:lstStyle/>
          <a:p>
            <a:fld id="{6620E876-3438-4EE5-89FA-B3672151EE60}" type="slidenum">
              <a:rPr lang="en-US" smtClean="0"/>
              <a:pPr/>
              <a:t>8</a:t>
            </a:fld>
            <a:endParaRPr lang="en-US"/>
          </a:p>
        </p:txBody>
      </p:sp>
    </p:spTree>
    <p:extLst>
      <p:ext uri="{BB962C8B-B14F-4D97-AF65-F5344CB8AC3E}">
        <p14:creationId xmlns:p14="http://schemas.microsoft.com/office/powerpoint/2010/main" val="204437943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rrowheads="1"/>
          </p:cNvSpPr>
          <p:nvPr>
            <p:ph type="title"/>
          </p:nvPr>
        </p:nvSpPr>
        <p:spPr/>
        <p:txBody>
          <a:bodyPr>
            <a:normAutofit/>
          </a:bodyPr>
          <a:lstStyle/>
          <a:p>
            <a:pPr algn="ctr" eaLnBrk="1" hangingPunct="1"/>
            <a:r>
              <a:rPr lang="en-US" sz="3600" b="1" dirty="0" smtClean="0"/>
              <a:t>Rachel Carson’s Environmental Ethic</a:t>
            </a:r>
            <a:endParaRPr lang="en-US" sz="3600" b="1" dirty="0" smtClean="0">
              <a:solidFill>
                <a:schemeClr val="hlink"/>
              </a:solidFill>
              <a:latin typeface="Book Antiqua" charset="0"/>
            </a:endParaRPr>
          </a:p>
        </p:txBody>
      </p:sp>
      <p:sp>
        <p:nvSpPr>
          <p:cNvPr id="61443" name="Rectangle 3"/>
          <p:cNvSpPr>
            <a:spLocks noGrp="1" noChangeArrowheads="1"/>
          </p:cNvSpPr>
          <p:nvPr>
            <p:ph type="body" sz="half" idx="2"/>
          </p:nvPr>
        </p:nvSpPr>
        <p:spPr>
          <a:xfrm>
            <a:off x="4656138" y="1600200"/>
            <a:ext cx="4030662" cy="4525963"/>
          </a:xfrm>
        </p:spPr>
        <p:txBody>
          <a:bodyPr/>
          <a:lstStyle/>
          <a:p>
            <a:pPr eaLnBrk="1" hangingPunct="1">
              <a:lnSpc>
                <a:spcPct val="90000"/>
              </a:lnSpc>
            </a:pPr>
            <a:r>
              <a:rPr lang="en-US" dirty="0" smtClean="0">
                <a:latin typeface="+mj-lt"/>
                <a:ea typeface="MS Gothic" pitchFamily="49" charset="-128"/>
              </a:rPr>
              <a:t>Minimize the impact of man-made chemicals on the natural systems of the world.</a:t>
            </a:r>
          </a:p>
          <a:p>
            <a:pPr eaLnBrk="1" hangingPunct="1">
              <a:lnSpc>
                <a:spcPct val="90000"/>
              </a:lnSpc>
            </a:pPr>
            <a:endParaRPr lang="en-US" b="1" dirty="0" smtClean="0">
              <a:latin typeface="Times New Roman" charset="0"/>
            </a:endParaRPr>
          </a:p>
          <a:p>
            <a:pPr eaLnBrk="1" hangingPunct="1">
              <a:lnSpc>
                <a:spcPct val="90000"/>
              </a:lnSpc>
              <a:buFont typeface="Wingdings" charset="2"/>
              <a:buNone/>
            </a:pPr>
            <a:endParaRPr lang="en-US" dirty="0" smtClean="0"/>
          </a:p>
        </p:txBody>
      </p:sp>
      <p:pic>
        <p:nvPicPr>
          <p:cNvPr id="61444" name="Picture 6" descr="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32766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bp-oil-spill.jpg"/>
          <p:cNvPicPr>
            <a:picLocks noChangeAspect="1"/>
          </p:cNvPicPr>
          <p:nvPr/>
        </p:nvPicPr>
        <p:blipFill>
          <a:blip r:embed="rId3"/>
          <a:stretch>
            <a:fillRect/>
          </a:stretch>
        </p:blipFill>
        <p:spPr>
          <a:xfrm>
            <a:off x="685800" y="1752600"/>
            <a:ext cx="3459199" cy="3412799"/>
          </a:xfrm>
          <a:prstGeom prst="rect">
            <a:avLst/>
          </a:prstGeom>
        </p:spPr>
      </p:pic>
      <p:sp>
        <p:nvSpPr>
          <p:cNvPr id="2" name="TextBox 1"/>
          <p:cNvSpPr txBox="1"/>
          <p:nvPr/>
        </p:nvSpPr>
        <p:spPr>
          <a:xfrm>
            <a:off x="685800" y="5172045"/>
            <a:ext cx="2818400" cy="246221"/>
          </a:xfrm>
          <a:prstGeom prst="rect">
            <a:avLst/>
          </a:prstGeom>
          <a:noFill/>
        </p:spPr>
        <p:txBody>
          <a:bodyPr wrap="none" rtlCol="0">
            <a:spAutoFit/>
          </a:bodyPr>
          <a:lstStyle/>
          <a:p>
            <a:r>
              <a:rPr lang="en-US" sz="1000" dirty="0" smtClean="0"/>
              <a:t>BP Deep Water Horizon Oil Spill, March, 2010</a:t>
            </a:r>
            <a:endParaRPr lang="en-US" sz="1000" dirty="0"/>
          </a:p>
        </p:txBody>
      </p:sp>
      <p:sp>
        <p:nvSpPr>
          <p:cNvPr id="3" name="TextBox 2"/>
          <p:cNvSpPr txBox="1"/>
          <p:nvPr/>
        </p:nvSpPr>
        <p:spPr>
          <a:xfrm>
            <a:off x="4648200" y="6130089"/>
            <a:ext cx="2286203" cy="246221"/>
          </a:xfrm>
          <a:prstGeom prst="rect">
            <a:avLst/>
          </a:prstGeom>
          <a:noFill/>
        </p:spPr>
        <p:txBody>
          <a:bodyPr wrap="none" rtlCol="0">
            <a:spAutoFit/>
          </a:bodyPr>
          <a:lstStyle/>
          <a:p>
            <a:r>
              <a:rPr lang="en-US" sz="1000" dirty="0" smtClean="0"/>
              <a:t>Waste chemical dump, coast of Spain</a:t>
            </a:r>
            <a:endParaRPr lang="en-US" sz="1000" dirty="0"/>
          </a:p>
        </p:txBody>
      </p:sp>
      <p:sp>
        <p:nvSpPr>
          <p:cNvPr id="7" name="Date Placeholder 6"/>
          <p:cNvSpPr>
            <a:spLocks noGrp="1"/>
          </p:cNvSpPr>
          <p:nvPr>
            <p:ph type="dt" sz="half" idx="10"/>
          </p:nvPr>
        </p:nvSpPr>
        <p:spPr/>
        <p:txBody>
          <a:bodyPr/>
          <a:lstStyle/>
          <a:p>
            <a:pPr>
              <a:defRPr/>
            </a:pPr>
            <a:r>
              <a:rPr lang="en-US" smtClean="0"/>
              <a:t>DeMarco 6 Jan 2015</a:t>
            </a:r>
            <a:endParaRPr lang="en-US"/>
          </a:p>
        </p:txBody>
      </p:sp>
      <p:sp>
        <p:nvSpPr>
          <p:cNvPr id="8" name="Slide Number Placeholder 7"/>
          <p:cNvSpPr>
            <a:spLocks noGrp="1"/>
          </p:cNvSpPr>
          <p:nvPr>
            <p:ph type="sldNum" sz="quarter" idx="12"/>
          </p:nvPr>
        </p:nvSpPr>
        <p:spPr/>
        <p:txBody>
          <a:bodyPr/>
          <a:lstStyle/>
          <a:p>
            <a:fld id="{6620E876-3438-4EE5-89FA-B3672151EE60}" type="slidenum">
              <a:rPr lang="en-US" smtClean="0"/>
              <a:pPr/>
              <a:t>9</a:t>
            </a:fld>
            <a:endParaRPr lang="en-US"/>
          </a:p>
        </p:txBody>
      </p:sp>
    </p:spTree>
    <p:extLst>
      <p:ext uri="{BB962C8B-B14F-4D97-AF65-F5344CB8AC3E}">
        <p14:creationId xmlns:p14="http://schemas.microsoft.com/office/powerpoint/2010/main" val="254663001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p:txBody>
          <a:bodyPr>
            <a:normAutofit/>
          </a:bodyPr>
          <a:lstStyle/>
          <a:p>
            <a:pPr algn="ctr" eaLnBrk="1" hangingPunct="1"/>
            <a:r>
              <a:rPr lang="en-US" sz="3600" b="1" dirty="0" smtClean="0"/>
              <a:t>Rachel Carson’s Environmental Ethic</a:t>
            </a:r>
            <a:endParaRPr lang="en-US" sz="3600" b="1" dirty="0" smtClean="0">
              <a:solidFill>
                <a:schemeClr val="hlink"/>
              </a:solidFill>
              <a:latin typeface="Book Antiqua" charset="0"/>
            </a:endParaRPr>
          </a:p>
        </p:txBody>
      </p:sp>
      <p:sp>
        <p:nvSpPr>
          <p:cNvPr id="62467" name="Rectangle 3"/>
          <p:cNvSpPr>
            <a:spLocks noGrp="1" noChangeArrowheads="1"/>
          </p:cNvSpPr>
          <p:nvPr>
            <p:ph type="body" sz="half" idx="2"/>
          </p:nvPr>
        </p:nvSpPr>
        <p:spPr/>
        <p:txBody>
          <a:bodyPr/>
          <a:lstStyle/>
          <a:p>
            <a:pPr marL="0" indent="0" eaLnBrk="1" hangingPunct="1">
              <a:lnSpc>
                <a:spcPct val="90000"/>
              </a:lnSpc>
              <a:buNone/>
            </a:pPr>
            <a:r>
              <a:rPr lang="en-US" dirty="0" smtClean="0">
                <a:latin typeface="+mj-lt"/>
                <a:ea typeface="MS UI Gothic" pitchFamily="34" charset="-128"/>
              </a:rPr>
              <a:t>Consider the implications of human actions</a:t>
            </a:r>
          </a:p>
          <a:p>
            <a:pPr marL="0" indent="0" eaLnBrk="1" hangingPunct="1">
              <a:lnSpc>
                <a:spcPct val="90000"/>
              </a:lnSpc>
              <a:buNone/>
            </a:pPr>
            <a:r>
              <a:rPr lang="en-US" dirty="0" smtClean="0">
                <a:latin typeface="+mj-lt"/>
                <a:ea typeface="MS UI Gothic" pitchFamily="34" charset="-128"/>
              </a:rPr>
              <a:t>on the global web of life.</a:t>
            </a:r>
          </a:p>
          <a:p>
            <a:pPr eaLnBrk="1" hangingPunct="1">
              <a:lnSpc>
                <a:spcPct val="90000"/>
              </a:lnSpc>
            </a:pPr>
            <a:endParaRPr lang="en-US" dirty="0" smtClean="0">
              <a:latin typeface="+mj-lt"/>
            </a:endParaRPr>
          </a:p>
        </p:txBody>
      </p:sp>
      <p:sp>
        <p:nvSpPr>
          <p:cNvPr id="7" name="Date Placeholder 6"/>
          <p:cNvSpPr>
            <a:spLocks noGrp="1"/>
          </p:cNvSpPr>
          <p:nvPr>
            <p:ph type="dt" sz="half" idx="10"/>
          </p:nvPr>
        </p:nvSpPr>
        <p:spPr/>
        <p:txBody>
          <a:bodyPr/>
          <a:lstStyle/>
          <a:p>
            <a:r>
              <a:rPr lang="en-US" smtClean="0"/>
              <a:t>DeMarco 6 Jan 2015</a:t>
            </a:r>
            <a:endParaRPr lang="en-US"/>
          </a:p>
        </p:txBody>
      </p:sp>
      <p:sp>
        <p:nvSpPr>
          <p:cNvPr id="8" name="Slide Number Placeholder 7"/>
          <p:cNvSpPr>
            <a:spLocks noGrp="1"/>
          </p:cNvSpPr>
          <p:nvPr>
            <p:ph type="sldNum" sz="quarter" idx="12"/>
          </p:nvPr>
        </p:nvSpPr>
        <p:spPr/>
        <p:txBody>
          <a:bodyPr/>
          <a:lstStyle/>
          <a:p>
            <a:fld id="{5744759D-0EFF-4FB2-9CCE-04E00944F0FE}" type="slidenum">
              <a:rPr lang="en-US" smtClean="0"/>
              <a:pPr/>
              <a:t>10</a:t>
            </a:fld>
            <a:endParaRPr lang="en-US"/>
          </a:p>
        </p:txBody>
      </p:sp>
      <p:pic>
        <p:nvPicPr>
          <p:cNvPr id="62469" name="Picture 8" descr="Gulf Dead Z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956" y="3048000"/>
            <a:ext cx="3575922" cy="2927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961150" y="4764186"/>
            <a:ext cx="1710725" cy="307777"/>
          </a:xfrm>
          <a:prstGeom prst="rect">
            <a:avLst/>
          </a:prstGeom>
          <a:noFill/>
        </p:spPr>
        <p:txBody>
          <a:bodyPr wrap="none" rtlCol="0">
            <a:spAutoFit/>
          </a:bodyPr>
          <a:lstStyle/>
          <a:p>
            <a:r>
              <a:rPr lang="en-US" sz="1400" dirty="0" smtClean="0"/>
              <a:t>Fukushima </a:t>
            </a:r>
            <a:r>
              <a:rPr lang="en-US" sz="1400" dirty="0" err="1" smtClean="0"/>
              <a:t>Dai-ichi</a:t>
            </a:r>
            <a:endParaRPr lang="en-US" sz="1400" dirty="0"/>
          </a:p>
        </p:txBody>
      </p:sp>
      <p:sp>
        <p:nvSpPr>
          <p:cNvPr id="4" name="TextBox 3"/>
          <p:cNvSpPr txBox="1"/>
          <p:nvPr/>
        </p:nvSpPr>
        <p:spPr>
          <a:xfrm>
            <a:off x="4703956" y="6172199"/>
            <a:ext cx="4572000" cy="307777"/>
          </a:xfrm>
          <a:prstGeom prst="rect">
            <a:avLst/>
          </a:prstGeom>
          <a:noFill/>
        </p:spPr>
        <p:txBody>
          <a:bodyPr wrap="square" rtlCol="0">
            <a:spAutoFit/>
          </a:bodyPr>
          <a:lstStyle/>
          <a:p>
            <a:r>
              <a:rPr lang="en-US" sz="1400" dirty="0" smtClean="0"/>
              <a:t>NASA photo: Gulf of Mexico  August 2009</a:t>
            </a:r>
            <a:endParaRPr lang="en-US" sz="1400" dirty="0"/>
          </a:p>
        </p:txBody>
      </p:sp>
      <p:pic>
        <p:nvPicPr>
          <p:cNvPr id="6" name="Picture 5" descr="unname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7800" y="2651125"/>
            <a:ext cx="1549400" cy="1079500"/>
          </a:xfrm>
          <a:prstGeom prst="rect">
            <a:avLst/>
          </a:prstGeom>
        </p:spPr>
      </p:pic>
    </p:spTree>
    <p:extLst>
      <p:ext uri="{BB962C8B-B14F-4D97-AF65-F5344CB8AC3E}">
        <p14:creationId xmlns:p14="http://schemas.microsoft.com/office/powerpoint/2010/main" val="361852853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792" y="1010251"/>
            <a:ext cx="8016807" cy="816721"/>
          </a:xfrm>
        </p:spPr>
        <p:txBody>
          <a:bodyPr>
            <a:normAutofit fontScale="90000"/>
          </a:bodyPr>
          <a:lstStyle/>
          <a:p>
            <a:r>
              <a:rPr lang="en-US" b="1" dirty="0" smtClean="0"/>
              <a:t>Pathways to Our Sustainable Future</a:t>
            </a:r>
            <a:br>
              <a:rPr lang="en-US" b="1" dirty="0" smtClean="0"/>
            </a:br>
            <a:endParaRPr lang="en-US" b="1" dirty="0"/>
          </a:p>
        </p:txBody>
      </p:sp>
      <p:sp>
        <p:nvSpPr>
          <p:cNvPr id="5" name="Content Placeholder 4"/>
          <p:cNvSpPr>
            <a:spLocks noGrp="1"/>
          </p:cNvSpPr>
          <p:nvPr>
            <p:ph sz="half" idx="1"/>
          </p:nvPr>
        </p:nvSpPr>
        <p:spPr/>
        <p:txBody>
          <a:bodyPr>
            <a:normAutofit/>
          </a:bodyPr>
          <a:lstStyle/>
          <a:p>
            <a:pPr marL="68580" indent="0">
              <a:buNone/>
            </a:pPr>
            <a:endParaRPr lang="en-US" dirty="0" smtClean="0"/>
          </a:p>
          <a:p>
            <a:r>
              <a:rPr lang="en-US" b="1" dirty="0" smtClean="0"/>
              <a:t>Our choices must include the ethical imperative to provide for  future generations whose fate we are deciding without their knowledge or consent. </a:t>
            </a:r>
          </a:p>
          <a:p>
            <a:endParaRPr lang="en-US" dirty="0" smtClean="0"/>
          </a:p>
          <a:p>
            <a:endParaRPr lang="en-US" dirty="0" smtClean="0"/>
          </a:p>
          <a:p>
            <a:endParaRPr lang="en-US" dirty="0"/>
          </a:p>
          <a:p>
            <a:endParaRPr lang="en-US" dirty="0" smtClean="0"/>
          </a:p>
          <a:p>
            <a:endParaRPr lang="en-US" dirty="0"/>
          </a:p>
          <a:p>
            <a:endParaRPr lang="en-US" dirty="0"/>
          </a:p>
        </p:txBody>
      </p:sp>
      <p:sp>
        <p:nvSpPr>
          <p:cNvPr id="6" name="Text Placeholder 5"/>
          <p:cNvSpPr>
            <a:spLocks noGrp="1"/>
          </p:cNvSpPr>
          <p:nvPr>
            <p:ph type="body" sz="half" idx="2"/>
          </p:nvPr>
        </p:nvSpPr>
        <p:spPr>
          <a:xfrm>
            <a:off x="4648200" y="2259882"/>
            <a:ext cx="4038600" cy="3866281"/>
          </a:xfrm>
        </p:spPr>
        <p:txBody>
          <a:bodyPr/>
          <a:lstStyle/>
          <a:p>
            <a:endParaRPr lang="en-US" dirty="0"/>
          </a:p>
        </p:txBody>
      </p:sp>
      <p:sp>
        <p:nvSpPr>
          <p:cNvPr id="3" name="Date Placeholder 2"/>
          <p:cNvSpPr>
            <a:spLocks noGrp="1"/>
          </p:cNvSpPr>
          <p:nvPr>
            <p:ph type="dt" sz="half" idx="10"/>
          </p:nvPr>
        </p:nvSpPr>
        <p:spPr/>
        <p:txBody>
          <a:bodyPr/>
          <a:lstStyle/>
          <a:p>
            <a:r>
              <a:rPr lang="en-US" smtClean="0"/>
              <a:t>DeMarco 6 Jan 2015</a:t>
            </a:r>
            <a:endParaRPr lang="en-US"/>
          </a:p>
        </p:txBody>
      </p:sp>
      <p:sp>
        <p:nvSpPr>
          <p:cNvPr id="4" name="Slide Number Placeholder 3"/>
          <p:cNvSpPr>
            <a:spLocks noGrp="1"/>
          </p:cNvSpPr>
          <p:nvPr>
            <p:ph type="sldNum" sz="quarter" idx="12"/>
          </p:nvPr>
        </p:nvSpPr>
        <p:spPr/>
        <p:txBody>
          <a:bodyPr/>
          <a:lstStyle/>
          <a:p>
            <a:fld id="{5744759D-0EFF-4FB2-9CCE-04E00944F0FE}" type="slidenum">
              <a:rPr lang="en-US" smtClean="0"/>
              <a:pPr/>
              <a:t>11</a:t>
            </a:fld>
            <a:endParaRPr lang="en-US"/>
          </a:p>
        </p:txBody>
      </p:sp>
      <p:pic>
        <p:nvPicPr>
          <p:cNvPr id="9" name="Picture 8" descr="images-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799" y="1826972"/>
            <a:ext cx="4114799" cy="2989711"/>
          </a:xfrm>
          <a:prstGeom prst="rect">
            <a:avLst/>
          </a:prstGeom>
        </p:spPr>
      </p:pic>
    </p:spTree>
    <p:extLst>
      <p:ext uri="{BB962C8B-B14F-4D97-AF65-F5344CB8AC3E}">
        <p14:creationId xmlns:p14="http://schemas.microsoft.com/office/powerpoint/2010/main" val="1408619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mages-1.jpg"/>
          <p:cNvPicPr>
            <a:picLocks noChangeAspect="1"/>
          </p:cNvPicPr>
          <p:nvPr/>
        </p:nvPicPr>
        <p:blipFill>
          <a:blip r:embed="rId2">
            <a:extLst>
              <a:ext uri="{BEBA8EAE-BF5A-486C-A8C5-ECC9F3942E4B}">
                <a14:imgProps xmlns:a14="http://schemas.microsoft.com/office/drawing/2010/main">
                  <a14:imgLayer r:embed="rId3">
                    <a14:imgEffect>
                      <a14:backgroundRemoval t="8333" b="89744" l="25000" r="73913"/>
                    </a14:imgEffect>
                  </a14:imgLayer>
                </a14:imgProps>
              </a:ext>
              <a:ext uri="{28A0092B-C50C-407E-A947-70E740481C1C}">
                <a14:useLocalDpi xmlns:a14="http://schemas.microsoft.com/office/drawing/2010/main" val="0"/>
              </a:ext>
            </a:extLst>
          </a:blip>
          <a:stretch>
            <a:fillRect/>
          </a:stretch>
        </p:blipFill>
        <p:spPr>
          <a:xfrm>
            <a:off x="2837011" y="1605144"/>
            <a:ext cx="6575535" cy="3834160"/>
          </a:xfrm>
          <a:prstGeom prst="rect">
            <a:avLst/>
          </a:prstGeom>
        </p:spPr>
      </p:pic>
      <p:sp>
        <p:nvSpPr>
          <p:cNvPr id="2" name="Title 1"/>
          <p:cNvSpPr>
            <a:spLocks noGrp="1"/>
          </p:cNvSpPr>
          <p:nvPr>
            <p:ph type="title"/>
          </p:nvPr>
        </p:nvSpPr>
        <p:spPr>
          <a:xfrm>
            <a:off x="697111" y="462144"/>
            <a:ext cx="7024744" cy="1143000"/>
          </a:xfrm>
        </p:spPr>
        <p:txBody>
          <a:bodyPr>
            <a:normAutofit fontScale="90000"/>
          </a:bodyPr>
          <a:lstStyle/>
          <a:p>
            <a:r>
              <a:rPr lang="en-US" b="1" dirty="0" smtClean="0"/>
              <a:t>Preserve</a:t>
            </a:r>
            <a:r>
              <a:rPr lang="en-US" sz="3600" b="1" dirty="0" smtClean="0"/>
              <a:t> our Life Support System</a:t>
            </a:r>
            <a:endParaRPr lang="en-US" sz="3600" b="1" dirty="0"/>
          </a:p>
        </p:txBody>
      </p:sp>
      <p:sp>
        <p:nvSpPr>
          <p:cNvPr id="5" name="Date Placeholder 4"/>
          <p:cNvSpPr>
            <a:spLocks noGrp="1"/>
          </p:cNvSpPr>
          <p:nvPr>
            <p:ph type="dt" sz="half" idx="10"/>
          </p:nvPr>
        </p:nvSpPr>
        <p:spPr/>
        <p:txBody>
          <a:bodyPr/>
          <a:lstStyle/>
          <a:p>
            <a:pPr>
              <a:defRPr/>
            </a:pPr>
            <a:r>
              <a:rPr lang="en-US" smtClean="0"/>
              <a:t>DeMarco 6 Jan 2015</a:t>
            </a:r>
            <a:endParaRPr lang="en-US"/>
          </a:p>
        </p:txBody>
      </p:sp>
      <p:sp>
        <p:nvSpPr>
          <p:cNvPr id="6" name="Slide Number Placeholder 5"/>
          <p:cNvSpPr>
            <a:spLocks noGrp="1"/>
          </p:cNvSpPr>
          <p:nvPr>
            <p:ph type="sldNum" sz="quarter" idx="12"/>
          </p:nvPr>
        </p:nvSpPr>
        <p:spPr/>
        <p:txBody>
          <a:bodyPr/>
          <a:lstStyle/>
          <a:p>
            <a:fld id="{6620E876-3438-4EE5-89FA-B3672151EE60}" type="slidenum">
              <a:rPr lang="en-US" smtClean="0"/>
              <a:pPr/>
              <a:t>12</a:t>
            </a:fld>
            <a:endParaRPr lang="en-US"/>
          </a:p>
        </p:txBody>
      </p:sp>
      <p:sp>
        <p:nvSpPr>
          <p:cNvPr id="3" name="Content Placeholder 2"/>
          <p:cNvSpPr>
            <a:spLocks noGrp="1"/>
          </p:cNvSpPr>
          <p:nvPr>
            <p:ph sz="half" idx="4294967295"/>
          </p:nvPr>
        </p:nvSpPr>
        <p:spPr>
          <a:xfrm>
            <a:off x="610496" y="1798146"/>
            <a:ext cx="4038600" cy="4525963"/>
          </a:xfrm>
        </p:spPr>
        <p:txBody>
          <a:bodyPr/>
          <a:lstStyle/>
          <a:p>
            <a:r>
              <a:rPr lang="en-US" b="1" dirty="0" smtClean="0"/>
              <a:t>Fresh air</a:t>
            </a:r>
          </a:p>
          <a:p>
            <a:endParaRPr lang="en-US" b="1" dirty="0"/>
          </a:p>
          <a:p>
            <a:r>
              <a:rPr lang="en-US" b="1" dirty="0" smtClean="0"/>
              <a:t>Clean water</a:t>
            </a:r>
          </a:p>
          <a:p>
            <a:endParaRPr lang="en-US" b="1" dirty="0"/>
          </a:p>
          <a:p>
            <a:r>
              <a:rPr lang="en-US" b="1" dirty="0" smtClean="0"/>
              <a:t>Fertile ground</a:t>
            </a:r>
          </a:p>
          <a:p>
            <a:endParaRPr lang="en-US" b="1" dirty="0"/>
          </a:p>
          <a:p>
            <a:r>
              <a:rPr lang="en-US" b="1" dirty="0" smtClean="0"/>
              <a:t>Biodiversity of species</a:t>
            </a:r>
            <a:endParaRPr lang="en-US" b="1" dirty="0"/>
          </a:p>
        </p:txBody>
      </p:sp>
    </p:spTree>
    <p:extLst>
      <p:ext uri="{BB962C8B-B14F-4D97-AF65-F5344CB8AC3E}">
        <p14:creationId xmlns:p14="http://schemas.microsoft.com/office/powerpoint/2010/main" val="2296536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133240"/>
            <a:ext cx="7159196" cy="1143000"/>
          </a:xfrm>
        </p:spPr>
        <p:txBody>
          <a:bodyPr/>
          <a:lstStyle/>
          <a:p>
            <a:r>
              <a:rPr lang="en-US" dirty="0" smtClean="0"/>
              <a:t> </a:t>
            </a:r>
            <a:r>
              <a:rPr lang="en-US" sz="3600" b="1" dirty="0" smtClean="0"/>
              <a:t>Renewable Energy Systems</a:t>
            </a:r>
            <a:endParaRPr lang="en-US" sz="3600" b="1" dirty="0"/>
          </a:p>
        </p:txBody>
      </p:sp>
      <p:sp>
        <p:nvSpPr>
          <p:cNvPr id="7" name="Text Placeholder 6"/>
          <p:cNvSpPr>
            <a:spLocks noGrp="1"/>
          </p:cNvSpPr>
          <p:nvPr>
            <p:ph type="body" idx="1"/>
          </p:nvPr>
        </p:nvSpPr>
        <p:spPr>
          <a:xfrm>
            <a:off x="426128" y="1722438"/>
            <a:ext cx="4040188" cy="639762"/>
          </a:xfrm>
          <a:prstGeom prst="rect">
            <a:avLst/>
          </a:prstGeom>
        </p:spPr>
        <p:txBody>
          <a:bodyPr>
            <a:normAutofit fontScale="77500" lnSpcReduction="20000"/>
          </a:bodyPr>
          <a:lstStyle/>
          <a:p>
            <a:r>
              <a:rPr lang="en-US" dirty="0" smtClean="0">
                <a:solidFill>
                  <a:srgbClr val="554E43"/>
                </a:solidFill>
              </a:rPr>
              <a:t>From Coal, Oil &amp; Fossil Gas Combustion</a:t>
            </a:r>
            <a:endParaRPr lang="en-US" dirty="0">
              <a:solidFill>
                <a:srgbClr val="554E43"/>
              </a:solidFill>
            </a:endParaRPr>
          </a:p>
        </p:txBody>
      </p:sp>
      <p:sp>
        <p:nvSpPr>
          <p:cNvPr id="8" name="Content Placeholder 7"/>
          <p:cNvSpPr>
            <a:spLocks noGrp="1"/>
          </p:cNvSpPr>
          <p:nvPr>
            <p:ph sz="half" idx="2"/>
          </p:nvPr>
        </p:nvSpPr>
        <p:spPr/>
        <p:txBody>
          <a:bodyPr/>
          <a:lstStyle/>
          <a:p>
            <a:r>
              <a:rPr lang="en-US" dirty="0" smtClean="0"/>
              <a:t>Transition</a:t>
            </a:r>
            <a:endParaRPr lang="en-US" dirty="0"/>
          </a:p>
        </p:txBody>
      </p:sp>
      <p:sp>
        <p:nvSpPr>
          <p:cNvPr id="9" name="Text Placeholder 8"/>
          <p:cNvSpPr>
            <a:spLocks noGrp="1"/>
          </p:cNvSpPr>
          <p:nvPr>
            <p:ph type="body" sz="quarter" idx="3"/>
          </p:nvPr>
        </p:nvSpPr>
        <p:spPr>
          <a:xfrm>
            <a:off x="4645025" y="1722438"/>
            <a:ext cx="4041775" cy="639762"/>
          </a:xfrm>
          <a:prstGeom prst="rect">
            <a:avLst/>
          </a:prstGeom>
        </p:spPr>
        <p:txBody>
          <a:bodyPr>
            <a:normAutofit fontScale="77500" lnSpcReduction="20000"/>
          </a:bodyPr>
          <a:lstStyle/>
          <a:p>
            <a:r>
              <a:rPr lang="en-US" dirty="0" smtClean="0">
                <a:solidFill>
                  <a:srgbClr val="554E43"/>
                </a:solidFill>
              </a:rPr>
              <a:t>To Renewable Resource Systems</a:t>
            </a:r>
            <a:endParaRPr lang="en-US" dirty="0">
              <a:solidFill>
                <a:srgbClr val="554E43"/>
              </a:solidFill>
            </a:endParaRPr>
          </a:p>
        </p:txBody>
      </p:sp>
      <p:sp>
        <p:nvSpPr>
          <p:cNvPr id="10" name="Content Placeholder 9"/>
          <p:cNvSpPr>
            <a:spLocks noGrp="1"/>
          </p:cNvSpPr>
          <p:nvPr>
            <p:ph sz="quarter" idx="4"/>
          </p:nvPr>
        </p:nvSpPr>
        <p:spPr>
          <a:xfrm>
            <a:off x="4645025" y="2438400"/>
            <a:ext cx="4041775" cy="3687762"/>
          </a:xfrm>
          <a:prstGeom prst="rect">
            <a:avLst/>
          </a:prstGeom>
        </p:spPr>
        <p:txBody>
          <a:bodyPr/>
          <a:lstStyle/>
          <a:p>
            <a:endParaRPr lang="en-US" dirty="0"/>
          </a:p>
        </p:txBody>
      </p:sp>
      <p:pic>
        <p:nvPicPr>
          <p:cNvPr id="11" name="Picture 10"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490" y="2438401"/>
            <a:ext cx="4168087" cy="3372090"/>
          </a:xfrm>
          <a:prstGeom prst="rect">
            <a:avLst/>
          </a:prstGeom>
        </p:spPr>
      </p:pic>
      <p:pic>
        <p:nvPicPr>
          <p:cNvPr id="12" name="Picture 11" descr="image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1448" y="2438401"/>
            <a:ext cx="4045352" cy="3372089"/>
          </a:xfrm>
          <a:prstGeom prst="rect">
            <a:avLst/>
          </a:prstGeom>
        </p:spPr>
      </p:pic>
      <p:sp>
        <p:nvSpPr>
          <p:cNvPr id="4" name="Date Placeholder 3"/>
          <p:cNvSpPr>
            <a:spLocks noGrp="1"/>
          </p:cNvSpPr>
          <p:nvPr>
            <p:ph type="dt" sz="half" idx="10"/>
          </p:nvPr>
        </p:nvSpPr>
        <p:spPr/>
        <p:txBody>
          <a:bodyPr/>
          <a:lstStyle/>
          <a:p>
            <a:r>
              <a:rPr lang="en-US" smtClean="0"/>
              <a:t>DeMarco 6 Jan 2015</a:t>
            </a:r>
            <a:endParaRPr lang="en-US"/>
          </a:p>
        </p:txBody>
      </p:sp>
      <p:sp>
        <p:nvSpPr>
          <p:cNvPr id="5" name="Slide Number Placeholder 4"/>
          <p:cNvSpPr>
            <a:spLocks noGrp="1"/>
          </p:cNvSpPr>
          <p:nvPr>
            <p:ph type="sldNum" sz="quarter" idx="12"/>
          </p:nvPr>
        </p:nvSpPr>
        <p:spPr/>
        <p:txBody>
          <a:bodyPr/>
          <a:lstStyle/>
          <a:p>
            <a:fld id="{5744759D-0EFF-4FB2-9CCE-04E00944F0FE}" type="slidenum">
              <a:rPr lang="en-US" smtClean="0"/>
              <a:pPr/>
              <a:t>13</a:t>
            </a:fld>
            <a:endParaRPr lang="en-US"/>
          </a:p>
        </p:txBody>
      </p:sp>
    </p:spTree>
    <p:extLst>
      <p:ext uri="{BB962C8B-B14F-4D97-AF65-F5344CB8AC3E}">
        <p14:creationId xmlns:p14="http://schemas.microsoft.com/office/powerpoint/2010/main" val="101550864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6351" y="456164"/>
            <a:ext cx="7024744" cy="1143000"/>
          </a:xfrm>
        </p:spPr>
        <p:txBody>
          <a:bodyPr>
            <a:normAutofit/>
          </a:bodyPr>
          <a:lstStyle/>
          <a:p>
            <a:r>
              <a:rPr lang="en-US" sz="3600" b="1" dirty="0" smtClean="0"/>
              <a:t>Preserve Fertile Ground</a:t>
            </a:r>
            <a:endParaRPr lang="en-US" sz="3600" b="1" dirty="0"/>
          </a:p>
        </p:txBody>
      </p:sp>
      <p:sp>
        <p:nvSpPr>
          <p:cNvPr id="4" name="Text Placeholder 3"/>
          <p:cNvSpPr>
            <a:spLocks noGrp="1"/>
          </p:cNvSpPr>
          <p:nvPr>
            <p:ph type="body" idx="1"/>
          </p:nvPr>
        </p:nvSpPr>
        <p:spPr>
          <a:xfrm>
            <a:off x="1034039" y="1682888"/>
            <a:ext cx="3427538" cy="639762"/>
          </a:xfrm>
        </p:spPr>
        <p:txBody>
          <a:bodyPr>
            <a:normAutofit fontScale="77500" lnSpcReduction="20000"/>
          </a:bodyPr>
          <a:lstStyle/>
          <a:p>
            <a:r>
              <a:rPr lang="en-US" dirty="0" smtClean="0">
                <a:solidFill>
                  <a:srgbClr val="554E43"/>
                </a:solidFill>
              </a:rPr>
              <a:t>From GMO + Pesticides, Herbicides, Fertilizer</a:t>
            </a:r>
            <a:endParaRPr lang="en-US" dirty="0">
              <a:solidFill>
                <a:srgbClr val="554E43"/>
              </a:solidFill>
            </a:endParaRPr>
          </a:p>
        </p:txBody>
      </p:sp>
      <p:sp>
        <p:nvSpPr>
          <p:cNvPr id="6" name="Text Placeholder 5"/>
          <p:cNvSpPr>
            <a:spLocks noGrp="1"/>
          </p:cNvSpPr>
          <p:nvPr>
            <p:ph type="body" sz="quarter" idx="3"/>
          </p:nvPr>
        </p:nvSpPr>
        <p:spPr>
          <a:xfrm>
            <a:off x="5075271" y="1837641"/>
            <a:ext cx="3055717" cy="639762"/>
          </a:xfrm>
        </p:spPr>
        <p:txBody>
          <a:bodyPr>
            <a:normAutofit fontScale="77500" lnSpcReduction="20000"/>
          </a:bodyPr>
          <a:lstStyle/>
          <a:p>
            <a:r>
              <a:rPr lang="en-US" dirty="0" smtClean="0">
                <a:solidFill>
                  <a:srgbClr val="554E43"/>
                </a:solidFill>
              </a:rPr>
              <a:t>To organic and sustainable agriculture </a:t>
            </a:r>
            <a:endParaRPr lang="en-US" dirty="0">
              <a:solidFill>
                <a:srgbClr val="554E43"/>
              </a:solidFill>
            </a:endParaRPr>
          </a:p>
        </p:txBody>
      </p:sp>
      <p:pic>
        <p:nvPicPr>
          <p:cNvPr id="8" name="Picture 5" descr="redir?src=image&amp;clickedItemURN=http%3A%2F%2Fwww"/>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4653" r="4653"/>
          <a:stretch>
            <a:fillRect/>
          </a:stretch>
        </p:blipFill>
        <p:spPr bwMode="auto">
          <a:xfrm>
            <a:off x="1041721" y="2477404"/>
            <a:ext cx="3419856" cy="333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organicfarming"/>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t="8404" b="8404"/>
          <a:stretch>
            <a:fillRect/>
          </a:stretch>
        </p:blipFill>
        <p:spPr bwMode="auto">
          <a:xfrm>
            <a:off x="4645152" y="2477404"/>
            <a:ext cx="3419856" cy="333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ate Placeholder 6"/>
          <p:cNvSpPr>
            <a:spLocks noGrp="1"/>
          </p:cNvSpPr>
          <p:nvPr>
            <p:ph type="dt" sz="half" idx="10"/>
          </p:nvPr>
        </p:nvSpPr>
        <p:spPr/>
        <p:txBody>
          <a:bodyPr/>
          <a:lstStyle/>
          <a:p>
            <a:r>
              <a:rPr lang="en-US" smtClean="0"/>
              <a:t>DeMarco 6 Jan 2015</a:t>
            </a:r>
            <a:endParaRPr lang="en-US"/>
          </a:p>
        </p:txBody>
      </p:sp>
      <p:sp>
        <p:nvSpPr>
          <p:cNvPr id="10" name="Slide Number Placeholder 9"/>
          <p:cNvSpPr>
            <a:spLocks noGrp="1"/>
          </p:cNvSpPr>
          <p:nvPr>
            <p:ph type="sldNum" sz="quarter" idx="12"/>
          </p:nvPr>
        </p:nvSpPr>
        <p:spPr/>
        <p:txBody>
          <a:bodyPr/>
          <a:lstStyle/>
          <a:p>
            <a:fld id="{5744759D-0EFF-4FB2-9CCE-04E00944F0FE}" type="slidenum">
              <a:rPr lang="en-US" smtClean="0"/>
              <a:pPr/>
              <a:t>14</a:t>
            </a:fld>
            <a:endParaRPr lang="en-US"/>
          </a:p>
        </p:txBody>
      </p:sp>
    </p:spTree>
    <p:extLst>
      <p:ext uri="{BB962C8B-B14F-4D97-AF65-F5344CB8AC3E}">
        <p14:creationId xmlns:p14="http://schemas.microsoft.com/office/powerpoint/2010/main" val="4081003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157" y="424662"/>
            <a:ext cx="7024744" cy="1143000"/>
          </a:xfrm>
        </p:spPr>
        <p:txBody>
          <a:bodyPr>
            <a:normAutofit/>
          </a:bodyPr>
          <a:lstStyle/>
          <a:p>
            <a:r>
              <a:rPr lang="en-US" sz="3600" b="1" dirty="0"/>
              <a:t>Green Chemistry</a:t>
            </a:r>
            <a:endParaRPr lang="en-US" sz="3600" dirty="0"/>
          </a:p>
        </p:txBody>
      </p:sp>
      <p:sp>
        <p:nvSpPr>
          <p:cNvPr id="3" name="Text Placeholder 2"/>
          <p:cNvSpPr>
            <a:spLocks noGrp="1"/>
          </p:cNvSpPr>
          <p:nvPr>
            <p:ph type="body" idx="1"/>
          </p:nvPr>
        </p:nvSpPr>
        <p:spPr>
          <a:xfrm>
            <a:off x="917283" y="1715879"/>
            <a:ext cx="3057148" cy="639762"/>
          </a:xfrm>
        </p:spPr>
        <p:txBody>
          <a:bodyPr/>
          <a:lstStyle/>
          <a:p>
            <a:r>
              <a:rPr lang="en-US" dirty="0" smtClean="0">
                <a:solidFill>
                  <a:srgbClr val="554E43"/>
                </a:solidFill>
              </a:rPr>
              <a:t>Benign by design</a:t>
            </a:r>
            <a:endParaRPr lang="en-US" dirty="0">
              <a:solidFill>
                <a:srgbClr val="554E43"/>
              </a:solidFill>
            </a:endParaRPr>
          </a:p>
        </p:txBody>
      </p:sp>
      <p:sp>
        <p:nvSpPr>
          <p:cNvPr id="5" name="Text Placeholder 4"/>
          <p:cNvSpPr>
            <a:spLocks noGrp="1"/>
          </p:cNvSpPr>
          <p:nvPr>
            <p:ph type="body" sz="quarter" idx="3"/>
          </p:nvPr>
        </p:nvSpPr>
        <p:spPr>
          <a:xfrm>
            <a:off x="4830400" y="2035760"/>
            <a:ext cx="3055717" cy="639762"/>
          </a:xfrm>
        </p:spPr>
        <p:txBody>
          <a:bodyPr>
            <a:normAutofit fontScale="77500" lnSpcReduction="20000"/>
          </a:bodyPr>
          <a:lstStyle/>
          <a:p>
            <a:r>
              <a:rPr lang="en-US" dirty="0" smtClean="0">
                <a:solidFill>
                  <a:srgbClr val="554E43"/>
                </a:solidFill>
              </a:rPr>
              <a:t>Reduce hazard not exposure</a:t>
            </a:r>
            <a:endParaRPr lang="en-US" dirty="0">
              <a:solidFill>
                <a:srgbClr val="554E43"/>
              </a:solidFill>
            </a:endParaRPr>
          </a:p>
        </p:txBody>
      </p:sp>
      <p:pic>
        <p:nvPicPr>
          <p:cNvPr id="8" name="Content Placeholder 7" descr="images-4.jpg"/>
          <p:cNvPicPr>
            <a:picLocks noGrp="1" noChangeAspect="1"/>
          </p:cNvPicPr>
          <p:nvPr>
            <p:ph sz="quarter" idx="4"/>
          </p:nvPr>
        </p:nvPicPr>
        <p:blipFill>
          <a:blip r:embed="rId2">
            <a:extLst>
              <a:ext uri="{28A0092B-C50C-407E-A947-70E740481C1C}">
                <a14:useLocalDpi xmlns:a14="http://schemas.microsoft.com/office/drawing/2010/main" val="0"/>
              </a:ext>
            </a:extLst>
          </a:blip>
          <a:srcRect t="24576" b="24576"/>
          <a:stretch>
            <a:fillRect/>
          </a:stretch>
        </p:blipFill>
        <p:spPr>
          <a:xfrm>
            <a:off x="4645025" y="2974975"/>
            <a:ext cx="3419475" cy="2835275"/>
          </a:xfrm>
        </p:spPr>
      </p:pic>
      <p:pic>
        <p:nvPicPr>
          <p:cNvPr id="7" name="Content Placeholder 6" descr="images-8.jpg"/>
          <p:cNvPicPr>
            <a:picLocks noGrp="1" noChangeAspect="1"/>
          </p:cNvPicPr>
          <p:nvPr>
            <p:ph sz="half" idx="2"/>
          </p:nvPr>
        </p:nvPicPr>
        <p:blipFill>
          <a:blip r:embed="rId3">
            <a:extLst>
              <a:ext uri="{28A0092B-C50C-407E-A947-70E740481C1C}">
                <a14:useLocalDpi xmlns:a14="http://schemas.microsoft.com/office/drawing/2010/main" val="0"/>
              </a:ext>
            </a:extLst>
          </a:blip>
          <a:srcRect t="-18422" b="-18422"/>
          <a:stretch>
            <a:fillRect/>
          </a:stretch>
        </p:blipFill>
        <p:spPr>
          <a:xfrm>
            <a:off x="565157" y="2612074"/>
            <a:ext cx="3419475" cy="2835275"/>
          </a:xfrm>
          <a:prstGeom prst="rect">
            <a:avLst/>
          </a:prstGeom>
        </p:spPr>
      </p:pic>
      <p:sp>
        <p:nvSpPr>
          <p:cNvPr id="9" name="Date Placeholder 8"/>
          <p:cNvSpPr>
            <a:spLocks noGrp="1"/>
          </p:cNvSpPr>
          <p:nvPr>
            <p:ph type="dt" sz="half" idx="10"/>
          </p:nvPr>
        </p:nvSpPr>
        <p:spPr/>
        <p:txBody>
          <a:bodyPr/>
          <a:lstStyle/>
          <a:p>
            <a:r>
              <a:rPr lang="en-US" smtClean="0"/>
              <a:t>DeMarco 6 Jan 2015</a:t>
            </a:r>
            <a:endParaRPr lang="en-US"/>
          </a:p>
        </p:txBody>
      </p:sp>
      <p:sp>
        <p:nvSpPr>
          <p:cNvPr id="10" name="Slide Number Placeholder 9"/>
          <p:cNvSpPr>
            <a:spLocks noGrp="1"/>
          </p:cNvSpPr>
          <p:nvPr>
            <p:ph type="sldNum" sz="quarter" idx="12"/>
          </p:nvPr>
        </p:nvSpPr>
        <p:spPr/>
        <p:txBody>
          <a:bodyPr/>
          <a:lstStyle/>
          <a:p>
            <a:fld id="{5744759D-0EFF-4FB2-9CCE-04E00944F0FE}" type="slidenum">
              <a:rPr lang="en-US" smtClean="0"/>
              <a:pPr/>
              <a:t>15</a:t>
            </a:fld>
            <a:endParaRPr lang="en-US"/>
          </a:p>
        </p:txBody>
      </p:sp>
      <p:sp>
        <p:nvSpPr>
          <p:cNvPr id="11" name="TextBox 10"/>
          <p:cNvSpPr txBox="1"/>
          <p:nvPr/>
        </p:nvSpPr>
        <p:spPr>
          <a:xfrm>
            <a:off x="4830400" y="5876232"/>
            <a:ext cx="3071649" cy="369332"/>
          </a:xfrm>
          <a:prstGeom prst="rect">
            <a:avLst/>
          </a:prstGeom>
          <a:noFill/>
        </p:spPr>
        <p:txBody>
          <a:bodyPr wrap="none" rtlCol="0">
            <a:spAutoFit/>
          </a:bodyPr>
          <a:lstStyle/>
          <a:p>
            <a:r>
              <a:rPr lang="en-US" b="1" dirty="0" smtClean="0"/>
              <a:t>See </a:t>
            </a:r>
            <a:r>
              <a:rPr lang="en-US" b="1" dirty="0" smtClean="0">
                <a:hlinkClick r:id="rId4"/>
              </a:rPr>
              <a:t>www.ewg.org</a:t>
            </a:r>
            <a:r>
              <a:rPr lang="en-US" b="1" dirty="0" smtClean="0"/>
              <a:t> for info</a:t>
            </a:r>
            <a:endParaRPr lang="en-US" b="1" dirty="0"/>
          </a:p>
        </p:txBody>
      </p:sp>
    </p:spTree>
    <p:extLst>
      <p:ext uri="{BB962C8B-B14F-4D97-AF65-F5344CB8AC3E}">
        <p14:creationId xmlns:p14="http://schemas.microsoft.com/office/powerpoint/2010/main" val="4212304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350" y="456164"/>
            <a:ext cx="7024744" cy="1143000"/>
          </a:xfrm>
        </p:spPr>
        <p:txBody>
          <a:bodyPr>
            <a:normAutofit fontScale="90000"/>
          </a:bodyPr>
          <a:lstStyle/>
          <a:p>
            <a:r>
              <a:rPr lang="en-US" sz="3600" b="1" dirty="0" smtClean="0"/>
              <a:t>Protect Biodiversity</a:t>
            </a:r>
            <a:br>
              <a:rPr lang="en-US" sz="3600" b="1" dirty="0" smtClean="0"/>
            </a:br>
            <a:endParaRPr lang="en-US" sz="3600" b="1" dirty="0"/>
          </a:p>
        </p:txBody>
      </p:sp>
      <p:sp>
        <p:nvSpPr>
          <p:cNvPr id="5" name="Text Placeholder 4"/>
          <p:cNvSpPr>
            <a:spLocks noGrp="1"/>
          </p:cNvSpPr>
          <p:nvPr>
            <p:ph type="body" idx="1"/>
          </p:nvPr>
        </p:nvSpPr>
        <p:spPr>
          <a:xfrm>
            <a:off x="1041721" y="1676248"/>
            <a:ext cx="3057148" cy="639762"/>
          </a:xfrm>
        </p:spPr>
        <p:txBody>
          <a:bodyPr/>
          <a:lstStyle/>
          <a:p>
            <a:r>
              <a:rPr lang="en-US" dirty="0" smtClean="0">
                <a:solidFill>
                  <a:srgbClr val="554E43"/>
                </a:solidFill>
              </a:rPr>
              <a:t>Wildlife Refuges</a:t>
            </a:r>
            <a:endParaRPr lang="en-US" dirty="0">
              <a:solidFill>
                <a:srgbClr val="554E43"/>
              </a:solidFill>
            </a:endParaRPr>
          </a:p>
        </p:txBody>
      </p:sp>
      <p:pic>
        <p:nvPicPr>
          <p:cNvPr id="7" name="Content Placeholder 6" descr="bolivar.png"/>
          <p:cNvPicPr>
            <a:picLocks noGrp="1" noChangeAspect="1"/>
          </p:cNvPicPr>
          <p:nvPr>
            <p:ph sz="half" idx="2"/>
          </p:nvPr>
        </p:nvPicPr>
        <p:blipFill>
          <a:blip r:embed="rId2">
            <a:extLst>
              <a:ext uri="{28A0092B-C50C-407E-A947-70E740481C1C}">
                <a14:useLocalDpi xmlns:a14="http://schemas.microsoft.com/office/drawing/2010/main" val="0"/>
              </a:ext>
            </a:extLst>
          </a:blip>
          <a:srcRect l="9652" r="9652"/>
          <a:stretch>
            <a:fillRect/>
          </a:stretch>
        </p:blipFill>
        <p:spPr>
          <a:xfrm>
            <a:off x="827095" y="2455928"/>
            <a:ext cx="3419856" cy="2835797"/>
          </a:xfrm>
        </p:spPr>
      </p:pic>
      <p:sp>
        <p:nvSpPr>
          <p:cNvPr id="6" name="Text Placeholder 5"/>
          <p:cNvSpPr>
            <a:spLocks noGrp="1"/>
          </p:cNvSpPr>
          <p:nvPr>
            <p:ph type="body" sz="quarter" idx="3"/>
          </p:nvPr>
        </p:nvSpPr>
        <p:spPr>
          <a:xfrm>
            <a:off x="4645152" y="1676248"/>
            <a:ext cx="3055717" cy="639762"/>
          </a:xfrm>
        </p:spPr>
        <p:txBody>
          <a:bodyPr/>
          <a:lstStyle/>
          <a:p>
            <a:r>
              <a:rPr lang="en-US" dirty="0" smtClean="0">
                <a:solidFill>
                  <a:srgbClr val="554E43"/>
                </a:solidFill>
              </a:rPr>
              <a:t>Public Parks</a:t>
            </a:r>
            <a:endParaRPr lang="en-US" dirty="0">
              <a:solidFill>
                <a:srgbClr val="554E43"/>
              </a:solidFill>
            </a:endParaRPr>
          </a:p>
        </p:txBody>
      </p:sp>
      <p:pic>
        <p:nvPicPr>
          <p:cNvPr id="8" name="Content Placeholder 7" descr="imgres.jpg"/>
          <p:cNvPicPr>
            <a:picLocks noGrp="1" noChangeAspect="1"/>
          </p:cNvPicPr>
          <p:nvPr>
            <p:ph sz="quarter" idx="4"/>
          </p:nvPr>
        </p:nvPicPr>
        <p:blipFill>
          <a:blip r:embed="rId3">
            <a:extLst>
              <a:ext uri="{28A0092B-C50C-407E-A947-70E740481C1C}">
                <a14:useLocalDpi xmlns:a14="http://schemas.microsoft.com/office/drawing/2010/main" val="0"/>
              </a:ext>
            </a:extLst>
          </a:blip>
          <a:srcRect t="7609" b="7609"/>
          <a:stretch>
            <a:fillRect/>
          </a:stretch>
        </p:blipFill>
        <p:spPr>
          <a:xfrm>
            <a:off x="4645152" y="2455928"/>
            <a:ext cx="3419856" cy="2835797"/>
          </a:xfrm>
        </p:spPr>
      </p:pic>
      <p:sp>
        <p:nvSpPr>
          <p:cNvPr id="9" name="TextBox 8"/>
          <p:cNvSpPr txBox="1"/>
          <p:nvPr/>
        </p:nvSpPr>
        <p:spPr>
          <a:xfrm>
            <a:off x="1041721" y="5581209"/>
            <a:ext cx="2903359" cy="923330"/>
          </a:xfrm>
          <a:prstGeom prst="rect">
            <a:avLst/>
          </a:prstGeom>
          <a:noFill/>
        </p:spPr>
        <p:txBody>
          <a:bodyPr wrap="none" rtlCol="0">
            <a:spAutoFit/>
          </a:bodyPr>
          <a:lstStyle/>
          <a:p>
            <a:r>
              <a:rPr lang="en-US" dirty="0" smtClean="0"/>
              <a:t>Oil Spill in </a:t>
            </a:r>
            <a:r>
              <a:rPr lang="en-US" dirty="0" err="1" smtClean="0"/>
              <a:t>Galvaston</a:t>
            </a:r>
            <a:r>
              <a:rPr lang="en-US" dirty="0" smtClean="0"/>
              <a:t> Bay</a:t>
            </a:r>
          </a:p>
          <a:p>
            <a:r>
              <a:rPr lang="en-US" dirty="0" smtClean="0"/>
              <a:t> affects bird migration</a:t>
            </a:r>
          </a:p>
          <a:p>
            <a:endParaRPr lang="en-US" dirty="0"/>
          </a:p>
        </p:txBody>
      </p:sp>
      <p:sp>
        <p:nvSpPr>
          <p:cNvPr id="10" name="TextBox 9"/>
          <p:cNvSpPr txBox="1"/>
          <p:nvPr/>
        </p:nvSpPr>
        <p:spPr>
          <a:xfrm>
            <a:off x="4846991" y="5509655"/>
            <a:ext cx="2972914" cy="923330"/>
          </a:xfrm>
          <a:prstGeom prst="rect">
            <a:avLst/>
          </a:prstGeom>
          <a:noFill/>
        </p:spPr>
        <p:txBody>
          <a:bodyPr wrap="none" rtlCol="0">
            <a:spAutoFit/>
          </a:bodyPr>
          <a:lstStyle/>
          <a:p>
            <a:r>
              <a:rPr lang="en-US" dirty="0" smtClean="0"/>
              <a:t>Hydraulic </a:t>
            </a:r>
            <a:r>
              <a:rPr lang="en-US" dirty="0" err="1" smtClean="0"/>
              <a:t>fracking</a:t>
            </a:r>
            <a:r>
              <a:rPr lang="en-US" dirty="0" smtClean="0"/>
              <a:t> sites in </a:t>
            </a:r>
          </a:p>
          <a:p>
            <a:r>
              <a:rPr lang="en-US" dirty="0" smtClean="0"/>
              <a:t>PA national forest</a:t>
            </a:r>
          </a:p>
          <a:p>
            <a:endParaRPr lang="en-US" dirty="0"/>
          </a:p>
        </p:txBody>
      </p:sp>
      <p:sp>
        <p:nvSpPr>
          <p:cNvPr id="11" name="Date Placeholder 10"/>
          <p:cNvSpPr>
            <a:spLocks noGrp="1"/>
          </p:cNvSpPr>
          <p:nvPr>
            <p:ph type="dt" sz="half" idx="10"/>
          </p:nvPr>
        </p:nvSpPr>
        <p:spPr/>
        <p:txBody>
          <a:bodyPr/>
          <a:lstStyle/>
          <a:p>
            <a:r>
              <a:rPr lang="en-US" smtClean="0"/>
              <a:t>DeMarco 6 Jan 2015</a:t>
            </a:r>
            <a:endParaRPr lang="en-US"/>
          </a:p>
        </p:txBody>
      </p:sp>
      <p:sp>
        <p:nvSpPr>
          <p:cNvPr id="12" name="Slide Number Placeholder 11"/>
          <p:cNvSpPr>
            <a:spLocks noGrp="1"/>
          </p:cNvSpPr>
          <p:nvPr>
            <p:ph type="sldNum" sz="quarter" idx="12"/>
          </p:nvPr>
        </p:nvSpPr>
        <p:spPr/>
        <p:txBody>
          <a:bodyPr/>
          <a:lstStyle/>
          <a:p>
            <a:fld id="{5744759D-0EFF-4FB2-9CCE-04E00944F0FE}" type="slidenum">
              <a:rPr lang="en-US" smtClean="0"/>
              <a:pPr/>
              <a:t>16</a:t>
            </a:fld>
            <a:endParaRPr lang="en-US"/>
          </a:p>
        </p:txBody>
      </p:sp>
    </p:spTree>
    <p:extLst>
      <p:ext uri="{BB962C8B-B14F-4D97-AF65-F5344CB8AC3E}">
        <p14:creationId xmlns:p14="http://schemas.microsoft.com/office/powerpoint/2010/main" val="3428247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228" y="589617"/>
            <a:ext cx="7024744" cy="1009546"/>
          </a:xfrm>
        </p:spPr>
        <p:txBody>
          <a:bodyPr>
            <a:normAutofit fontScale="90000"/>
          </a:bodyPr>
          <a:lstStyle/>
          <a:p>
            <a:r>
              <a:rPr lang="en-US" sz="3600" b="1" dirty="0" smtClean="0">
                <a:solidFill>
                  <a:schemeClr val="accent1">
                    <a:lumMod val="50000"/>
                  </a:schemeClr>
                </a:solidFill>
              </a:rPr>
              <a:t/>
            </a:r>
            <a:br>
              <a:rPr lang="en-US" sz="3600" b="1" dirty="0" smtClean="0">
                <a:solidFill>
                  <a:schemeClr val="accent1">
                    <a:lumMod val="50000"/>
                  </a:schemeClr>
                </a:solidFill>
              </a:rPr>
            </a:br>
            <a:r>
              <a:rPr lang="en-US" sz="3600" b="1" dirty="0">
                <a:solidFill>
                  <a:schemeClr val="accent1">
                    <a:lumMod val="50000"/>
                  </a:schemeClr>
                </a:solidFill>
              </a:rPr>
              <a:t/>
            </a:r>
            <a:br>
              <a:rPr lang="en-US" sz="3600" b="1" dirty="0">
                <a:solidFill>
                  <a:schemeClr val="accent1">
                    <a:lumMod val="50000"/>
                  </a:schemeClr>
                </a:solidFill>
              </a:rPr>
            </a:br>
            <a:r>
              <a:rPr lang="en-US" sz="3600" b="1" dirty="0" smtClean="0">
                <a:solidFill>
                  <a:schemeClr val="accent1">
                    <a:lumMod val="50000"/>
                  </a:schemeClr>
                </a:solidFill>
              </a:rPr>
              <a:t/>
            </a:r>
            <a:br>
              <a:rPr lang="en-US" sz="3600" b="1" dirty="0" smtClean="0">
                <a:solidFill>
                  <a:schemeClr val="accent1">
                    <a:lumMod val="50000"/>
                  </a:schemeClr>
                </a:solidFill>
              </a:rPr>
            </a:br>
            <a:r>
              <a:rPr lang="en-US" sz="3600" b="1" dirty="0" smtClean="0">
                <a:solidFill>
                  <a:schemeClr val="accent1">
                    <a:lumMod val="50000"/>
                  </a:schemeClr>
                </a:solidFill>
              </a:rPr>
              <a:t/>
            </a:r>
            <a:br>
              <a:rPr lang="en-US" sz="3600" b="1" dirty="0" smtClean="0">
                <a:solidFill>
                  <a:schemeClr val="accent1">
                    <a:lumMod val="50000"/>
                  </a:schemeClr>
                </a:solidFill>
              </a:rPr>
            </a:br>
            <a:r>
              <a:rPr lang="en-US" sz="3600" b="1" dirty="0">
                <a:solidFill>
                  <a:schemeClr val="accent1">
                    <a:lumMod val="50000"/>
                  </a:schemeClr>
                </a:solidFill>
              </a:rPr>
              <a:t/>
            </a:r>
            <a:br>
              <a:rPr lang="en-US" sz="3600" b="1" dirty="0">
                <a:solidFill>
                  <a:schemeClr val="accent1">
                    <a:lumMod val="50000"/>
                  </a:schemeClr>
                </a:solidFill>
              </a:rPr>
            </a:br>
            <a:r>
              <a:rPr lang="en-US" sz="3600" b="1" dirty="0" smtClean="0">
                <a:solidFill>
                  <a:schemeClr val="accent1">
                    <a:lumMod val="50000"/>
                  </a:schemeClr>
                </a:solidFill>
              </a:rPr>
              <a:t/>
            </a:r>
            <a:br>
              <a:rPr lang="en-US" sz="3600" b="1" dirty="0" smtClean="0">
                <a:solidFill>
                  <a:schemeClr val="accent1">
                    <a:lumMod val="50000"/>
                  </a:schemeClr>
                </a:solidFill>
              </a:rPr>
            </a:br>
            <a:r>
              <a:rPr lang="en-US" sz="3600" b="1" dirty="0">
                <a:solidFill>
                  <a:schemeClr val="accent1">
                    <a:lumMod val="50000"/>
                  </a:schemeClr>
                </a:solidFill>
              </a:rPr>
              <a:t/>
            </a:r>
            <a:br>
              <a:rPr lang="en-US" sz="3600" b="1" dirty="0">
                <a:solidFill>
                  <a:schemeClr val="accent1">
                    <a:lumMod val="50000"/>
                  </a:schemeClr>
                </a:solidFill>
              </a:rPr>
            </a:br>
            <a:r>
              <a:rPr lang="en-US" sz="3600" b="1" dirty="0" smtClean="0">
                <a:solidFill>
                  <a:schemeClr val="accent1">
                    <a:lumMod val="50000"/>
                  </a:schemeClr>
                </a:solidFill>
              </a:rPr>
              <a:t/>
            </a:r>
            <a:br>
              <a:rPr lang="en-US" sz="3600" b="1" dirty="0" smtClean="0">
                <a:solidFill>
                  <a:schemeClr val="accent1">
                    <a:lumMod val="50000"/>
                  </a:schemeClr>
                </a:solidFill>
              </a:rPr>
            </a:br>
            <a:r>
              <a:rPr lang="en-US" sz="3600" b="1" dirty="0" smtClean="0">
                <a:solidFill>
                  <a:schemeClr val="accent1">
                    <a:lumMod val="50000"/>
                  </a:schemeClr>
                </a:solidFill>
              </a:rPr>
              <a:t/>
            </a:r>
            <a:br>
              <a:rPr lang="en-US" sz="3600" b="1" dirty="0" smtClean="0">
                <a:solidFill>
                  <a:schemeClr val="accent1">
                    <a:lumMod val="50000"/>
                  </a:schemeClr>
                </a:solidFill>
              </a:rPr>
            </a:br>
            <a:r>
              <a:rPr lang="en-US" sz="3600" b="1" dirty="0">
                <a:solidFill>
                  <a:schemeClr val="accent1">
                    <a:lumMod val="50000"/>
                  </a:schemeClr>
                </a:solidFill>
              </a:rPr>
              <a:t/>
            </a:r>
            <a:br>
              <a:rPr lang="en-US" sz="3600" b="1" dirty="0">
                <a:solidFill>
                  <a:schemeClr val="accent1">
                    <a:lumMod val="50000"/>
                  </a:schemeClr>
                </a:solidFill>
              </a:rPr>
            </a:br>
            <a:r>
              <a:rPr lang="en-US" sz="3600" b="1" dirty="0" smtClean="0">
                <a:solidFill>
                  <a:schemeClr val="accent1">
                    <a:lumMod val="50000"/>
                  </a:schemeClr>
                </a:solidFill>
              </a:rPr>
              <a:t/>
            </a:r>
            <a:br>
              <a:rPr lang="en-US" sz="3600" b="1" dirty="0" smtClean="0">
                <a:solidFill>
                  <a:schemeClr val="accent1">
                    <a:lumMod val="50000"/>
                  </a:schemeClr>
                </a:solidFill>
              </a:rPr>
            </a:br>
            <a:r>
              <a:rPr lang="en-US" sz="3600" b="1" dirty="0" smtClean="0">
                <a:solidFill>
                  <a:schemeClr val="accent1">
                    <a:lumMod val="50000"/>
                  </a:schemeClr>
                </a:solidFill>
              </a:rPr>
              <a:t>Take Action Yourself!</a:t>
            </a:r>
            <a:endParaRPr lang="en-US" sz="3600" b="1" dirty="0">
              <a:solidFill>
                <a:schemeClr val="accent1">
                  <a:lumMod val="50000"/>
                </a:schemeClr>
              </a:solidFill>
            </a:endParaRPr>
          </a:p>
        </p:txBody>
      </p:sp>
      <p:sp>
        <p:nvSpPr>
          <p:cNvPr id="7" name="Date Placeholder 6"/>
          <p:cNvSpPr>
            <a:spLocks noGrp="1"/>
          </p:cNvSpPr>
          <p:nvPr>
            <p:ph type="dt" sz="half" idx="10"/>
          </p:nvPr>
        </p:nvSpPr>
        <p:spPr/>
        <p:txBody>
          <a:bodyPr/>
          <a:lstStyle/>
          <a:p>
            <a:r>
              <a:rPr lang="en-US" smtClean="0"/>
              <a:t>DeMarco 6 Jan 2015</a:t>
            </a:r>
            <a:endParaRPr lang="en-US"/>
          </a:p>
        </p:txBody>
      </p:sp>
      <p:sp>
        <p:nvSpPr>
          <p:cNvPr id="8" name="Slide Number Placeholder 7"/>
          <p:cNvSpPr>
            <a:spLocks noGrp="1"/>
          </p:cNvSpPr>
          <p:nvPr>
            <p:ph type="sldNum" sz="quarter" idx="12"/>
          </p:nvPr>
        </p:nvSpPr>
        <p:spPr/>
        <p:txBody>
          <a:bodyPr/>
          <a:lstStyle/>
          <a:p>
            <a:fld id="{5744759D-0EFF-4FB2-9CCE-04E00944F0FE}" type="slidenum">
              <a:rPr lang="en-US" smtClean="0"/>
              <a:pPr/>
              <a:t>17</a:t>
            </a:fld>
            <a:endParaRPr lang="en-US"/>
          </a:p>
        </p:txBody>
      </p:sp>
      <p:sp>
        <p:nvSpPr>
          <p:cNvPr id="9" name="Content Placeholder 8"/>
          <p:cNvSpPr>
            <a:spLocks noGrp="1"/>
          </p:cNvSpPr>
          <p:nvPr>
            <p:ph sz="half" idx="4294967295"/>
          </p:nvPr>
        </p:nvSpPr>
        <p:spPr>
          <a:xfrm>
            <a:off x="610495" y="1798283"/>
            <a:ext cx="4717147" cy="4525963"/>
          </a:xfrm>
        </p:spPr>
        <p:txBody>
          <a:bodyPr>
            <a:normAutofit fontScale="85000" lnSpcReduction="20000"/>
          </a:bodyPr>
          <a:lstStyle/>
          <a:p>
            <a:pPr>
              <a:buFont typeface="Wingdings" charset="2"/>
              <a:buChar char="u"/>
            </a:pPr>
            <a:r>
              <a:rPr lang="en-US" dirty="0" smtClean="0"/>
              <a:t>Choose 100% renewable power</a:t>
            </a:r>
          </a:p>
          <a:p>
            <a:pPr marL="68580" indent="0">
              <a:buNone/>
            </a:pPr>
            <a:r>
              <a:rPr lang="en-US" b="1" dirty="0" smtClean="0"/>
              <a:t> Green Power Network- PA</a:t>
            </a:r>
            <a:endParaRPr lang="en-US" dirty="0"/>
          </a:p>
          <a:p>
            <a:pPr>
              <a:buFont typeface="Wingdings" charset="2"/>
              <a:buChar char="u"/>
            </a:pPr>
            <a:endParaRPr lang="en-US" dirty="0" smtClean="0"/>
          </a:p>
          <a:p>
            <a:pPr>
              <a:buFont typeface="Wingdings" charset="2"/>
              <a:buChar char="u"/>
            </a:pPr>
            <a:r>
              <a:rPr lang="en-US" dirty="0" smtClean="0"/>
              <a:t>Buy local and organic foods- demand labeling to avoid GMO</a:t>
            </a:r>
          </a:p>
          <a:p>
            <a:pPr marL="68580" indent="0">
              <a:buNone/>
            </a:pPr>
            <a:r>
              <a:rPr lang="en-US" b="1" dirty="0" smtClean="0"/>
              <a:t>See </a:t>
            </a:r>
            <a:r>
              <a:rPr lang="en-US" b="1" dirty="0" smtClean="0">
                <a:hlinkClick r:id="rId2"/>
              </a:rPr>
              <a:t>www.PASA.org</a:t>
            </a:r>
            <a:endParaRPr lang="en-US" b="1" dirty="0" smtClean="0"/>
          </a:p>
          <a:p>
            <a:pPr>
              <a:buFont typeface="Wingdings" charset="2"/>
              <a:buChar char="u"/>
            </a:pPr>
            <a:endParaRPr lang="en-US" b="1" dirty="0"/>
          </a:p>
          <a:p>
            <a:pPr>
              <a:buFont typeface="Wingdings" charset="2"/>
              <a:buChar char="u"/>
            </a:pPr>
            <a:r>
              <a:rPr lang="en-US" dirty="0" smtClean="0"/>
              <a:t>Avoid endocrine disruptors in products you use</a:t>
            </a:r>
          </a:p>
          <a:p>
            <a:pPr marL="68580" indent="0">
              <a:buNone/>
            </a:pPr>
            <a:r>
              <a:rPr lang="en-US" b="1" dirty="0" smtClean="0"/>
              <a:t>See </a:t>
            </a:r>
            <a:r>
              <a:rPr lang="en-US" b="1" dirty="0" err="1" smtClean="0"/>
              <a:t>www.ewg.org</a:t>
            </a:r>
            <a:endParaRPr lang="en-US" b="1" dirty="0" smtClean="0"/>
          </a:p>
          <a:p>
            <a:pPr>
              <a:buFont typeface="Wingdings" charset="2"/>
              <a:buChar char="u"/>
            </a:pPr>
            <a:endParaRPr lang="en-US" dirty="0"/>
          </a:p>
          <a:p>
            <a:endParaRPr lang="en-US" dirty="0"/>
          </a:p>
        </p:txBody>
      </p:sp>
      <p:pic>
        <p:nvPicPr>
          <p:cNvPr id="13" name="Picture 12" descr="imgres-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9080" y="1889628"/>
            <a:ext cx="2783572" cy="4236535"/>
          </a:xfrm>
          <a:prstGeom prst="rect">
            <a:avLst/>
          </a:prstGeom>
        </p:spPr>
      </p:pic>
    </p:spTree>
    <p:extLst>
      <p:ext uri="{BB962C8B-B14F-4D97-AF65-F5344CB8AC3E}">
        <p14:creationId xmlns:p14="http://schemas.microsoft.com/office/powerpoint/2010/main" val="904765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Take Action Yourself!</a:t>
            </a:r>
            <a:endParaRPr lang="en-US" b="1" dirty="0"/>
          </a:p>
        </p:txBody>
      </p:sp>
      <p:sp>
        <p:nvSpPr>
          <p:cNvPr id="4" name="Text Placeholder 3"/>
          <p:cNvSpPr>
            <a:spLocks noGrp="1"/>
          </p:cNvSpPr>
          <p:nvPr>
            <p:ph type="body" sz="half" idx="2"/>
          </p:nvPr>
        </p:nvSpPr>
        <p:spPr/>
        <p:txBody>
          <a:bodyPr>
            <a:normAutofit fontScale="77500" lnSpcReduction="20000"/>
          </a:bodyPr>
          <a:lstStyle/>
          <a:p>
            <a:r>
              <a:rPr lang="en-US" b="1" dirty="0" smtClean="0"/>
              <a:t>A chorus of voices!</a:t>
            </a:r>
          </a:p>
          <a:p>
            <a:endParaRPr lang="en-US" dirty="0" smtClean="0"/>
          </a:p>
          <a:p>
            <a:r>
              <a:rPr lang="en-US" b="1" dirty="0" smtClean="0"/>
              <a:t>Demand environmental protection</a:t>
            </a:r>
          </a:p>
          <a:p>
            <a:endParaRPr lang="en-US" dirty="0" smtClean="0"/>
          </a:p>
          <a:p>
            <a:r>
              <a:rPr lang="en-US" b="1" dirty="0" smtClean="0"/>
              <a:t>Stand for justice</a:t>
            </a:r>
          </a:p>
          <a:p>
            <a:endParaRPr lang="en-US" dirty="0" smtClean="0"/>
          </a:p>
          <a:p>
            <a:r>
              <a:rPr lang="en-US" b="1" dirty="0" smtClean="0"/>
              <a:t>Work for social equity</a:t>
            </a:r>
          </a:p>
          <a:p>
            <a:endParaRPr lang="en-US" dirty="0" smtClean="0"/>
          </a:p>
          <a:p>
            <a:r>
              <a:rPr lang="en-US" b="1" dirty="0" smtClean="0"/>
              <a:t>Hold accountable those in power</a:t>
            </a:r>
            <a:endParaRPr lang="en-US" b="1" dirty="0"/>
          </a:p>
        </p:txBody>
      </p:sp>
      <p:sp>
        <p:nvSpPr>
          <p:cNvPr id="5" name="Date Placeholder 4"/>
          <p:cNvSpPr>
            <a:spLocks noGrp="1"/>
          </p:cNvSpPr>
          <p:nvPr>
            <p:ph type="dt" sz="half" idx="10"/>
          </p:nvPr>
        </p:nvSpPr>
        <p:spPr/>
        <p:txBody>
          <a:bodyPr/>
          <a:lstStyle/>
          <a:p>
            <a:pPr>
              <a:defRPr/>
            </a:pPr>
            <a:r>
              <a:rPr lang="en-US" smtClean="0"/>
              <a:t>DeMarco 6 Jan 2015</a:t>
            </a:r>
            <a:endParaRPr lang="en-US"/>
          </a:p>
        </p:txBody>
      </p:sp>
      <p:sp>
        <p:nvSpPr>
          <p:cNvPr id="6" name="Slide Number Placeholder 5"/>
          <p:cNvSpPr>
            <a:spLocks noGrp="1"/>
          </p:cNvSpPr>
          <p:nvPr>
            <p:ph type="sldNum" sz="quarter" idx="12"/>
          </p:nvPr>
        </p:nvSpPr>
        <p:spPr/>
        <p:txBody>
          <a:bodyPr/>
          <a:lstStyle/>
          <a:p>
            <a:fld id="{6620E876-3438-4EE5-89FA-B3672151EE60}" type="slidenum">
              <a:rPr lang="en-US" smtClean="0"/>
              <a:pPr/>
              <a:t>18</a:t>
            </a:fld>
            <a:endParaRPr lang="en-US"/>
          </a:p>
        </p:txBody>
      </p:sp>
      <p:pic>
        <p:nvPicPr>
          <p:cNvPr id="7" name="Content Placeholder 6" descr="images.jpg"/>
          <p:cNvPicPr>
            <a:picLocks noGrp="1" noChangeAspect="1"/>
          </p:cNvPicPr>
          <p:nvPr>
            <p:ph sz="half" idx="1"/>
          </p:nvPr>
        </p:nvPicPr>
        <p:blipFill>
          <a:blip r:embed="rId2">
            <a:extLst>
              <a:ext uri="{28A0092B-C50C-407E-A947-70E740481C1C}">
                <a14:useLocalDpi xmlns:a14="http://schemas.microsoft.com/office/drawing/2010/main" val="0"/>
              </a:ext>
            </a:extLst>
          </a:blip>
          <a:srcRect l="18011" r="18011"/>
          <a:stretch>
            <a:fillRect/>
          </a:stretch>
        </p:blipFill>
        <p:spPr>
          <a:prstGeom prst="rect">
            <a:avLst/>
          </a:prstGeom>
        </p:spPr>
      </p:pic>
    </p:spTree>
    <p:extLst>
      <p:ext uri="{BB962C8B-B14F-4D97-AF65-F5344CB8AC3E}">
        <p14:creationId xmlns:p14="http://schemas.microsoft.com/office/powerpoint/2010/main" val="1893092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861" y="1144863"/>
            <a:ext cx="5086866" cy="4543678"/>
          </a:xfrm>
          <a:prstGeom prst="rect">
            <a:avLst/>
          </a:prstGeom>
        </p:spPr>
      </p:pic>
      <p:pic>
        <p:nvPicPr>
          <p:cNvPr id="3" name="Picture 2"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586717">
            <a:off x="1349953" y="2536877"/>
            <a:ext cx="2421910" cy="2387784"/>
          </a:xfrm>
          <a:prstGeom prst="rect">
            <a:avLst/>
          </a:prstGeom>
        </p:spPr>
      </p:pic>
      <p:sp>
        <p:nvSpPr>
          <p:cNvPr id="5" name="TextBox 4"/>
          <p:cNvSpPr txBox="1"/>
          <p:nvPr/>
        </p:nvSpPr>
        <p:spPr>
          <a:xfrm>
            <a:off x="5457765" y="841239"/>
            <a:ext cx="3246427" cy="5201424"/>
          </a:xfrm>
          <a:prstGeom prst="rect">
            <a:avLst/>
          </a:prstGeom>
          <a:noFill/>
        </p:spPr>
        <p:txBody>
          <a:bodyPr wrap="none" rtlCol="0">
            <a:spAutoFit/>
          </a:bodyPr>
          <a:lstStyle/>
          <a:p>
            <a:endParaRPr lang="en-US" dirty="0" smtClean="0"/>
          </a:p>
          <a:p>
            <a:endParaRPr lang="en-US" dirty="0"/>
          </a:p>
          <a:p>
            <a:endParaRPr lang="en-US" dirty="0" smtClean="0"/>
          </a:p>
          <a:p>
            <a:r>
              <a:rPr lang="en-US" sz="2800" dirty="0" smtClean="0"/>
              <a:t>Will we leave </a:t>
            </a:r>
          </a:p>
          <a:p>
            <a:r>
              <a:rPr lang="en-US" sz="2800" dirty="0" smtClean="0"/>
              <a:t>our children </a:t>
            </a:r>
          </a:p>
          <a:p>
            <a:r>
              <a:rPr lang="en-US" sz="2800" dirty="0" smtClean="0"/>
              <a:t>a living Earth?</a:t>
            </a:r>
          </a:p>
          <a:p>
            <a:endParaRPr lang="en-US" dirty="0"/>
          </a:p>
          <a:p>
            <a:endParaRPr lang="en-US" dirty="0" smtClean="0"/>
          </a:p>
          <a:p>
            <a:endParaRPr lang="en-US" dirty="0"/>
          </a:p>
          <a:p>
            <a:endParaRPr lang="en-US" sz="2800" dirty="0" smtClean="0"/>
          </a:p>
          <a:p>
            <a:r>
              <a:rPr lang="en-US" sz="2800" dirty="0" smtClean="0"/>
              <a:t>Or will we be part</a:t>
            </a:r>
          </a:p>
          <a:p>
            <a:r>
              <a:rPr lang="en-US" sz="2800" dirty="0" smtClean="0"/>
              <a:t> of the next</a:t>
            </a:r>
          </a:p>
          <a:p>
            <a:r>
              <a:rPr lang="en-US" sz="2800" dirty="0" smtClean="0"/>
              <a:t> great extinction</a:t>
            </a:r>
          </a:p>
          <a:p>
            <a:r>
              <a:rPr lang="en-US" sz="2800" dirty="0"/>
              <a:t>o</a:t>
            </a:r>
            <a:r>
              <a:rPr lang="en-US" sz="2800" dirty="0" smtClean="0"/>
              <a:t>f species?</a:t>
            </a:r>
            <a:endParaRPr lang="en-US" sz="2800" dirty="0"/>
          </a:p>
        </p:txBody>
      </p:sp>
      <p:sp>
        <p:nvSpPr>
          <p:cNvPr id="6" name="Date Placeholder 5"/>
          <p:cNvSpPr>
            <a:spLocks noGrp="1"/>
          </p:cNvSpPr>
          <p:nvPr>
            <p:ph type="dt" sz="half" idx="10"/>
          </p:nvPr>
        </p:nvSpPr>
        <p:spPr/>
        <p:txBody>
          <a:bodyPr/>
          <a:lstStyle/>
          <a:p>
            <a:r>
              <a:rPr lang="en-US" smtClean="0"/>
              <a:t>DeMarco 6 Jan 2015</a:t>
            </a:r>
            <a:endParaRPr lang="en-US"/>
          </a:p>
        </p:txBody>
      </p:sp>
      <p:sp>
        <p:nvSpPr>
          <p:cNvPr id="7" name="Slide Number Placeholder 6"/>
          <p:cNvSpPr>
            <a:spLocks noGrp="1"/>
          </p:cNvSpPr>
          <p:nvPr>
            <p:ph type="sldNum" sz="quarter" idx="12"/>
          </p:nvPr>
        </p:nvSpPr>
        <p:spPr/>
        <p:txBody>
          <a:bodyPr/>
          <a:lstStyle/>
          <a:p>
            <a:fld id="{5744759D-0EFF-4FB2-9CCE-04E00944F0FE}" type="slidenum">
              <a:rPr lang="en-US" smtClean="0"/>
              <a:pPr/>
              <a:t>19</a:t>
            </a:fld>
            <a:endParaRPr lang="en-US"/>
          </a:p>
        </p:txBody>
      </p:sp>
    </p:spTree>
    <p:extLst>
      <p:ext uri="{BB962C8B-B14F-4D97-AF65-F5344CB8AC3E}">
        <p14:creationId xmlns:p14="http://schemas.microsoft.com/office/powerpoint/2010/main" val="23846165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712</TotalTime>
  <Words>564</Words>
  <Application>Microsoft Macintosh PowerPoint</Application>
  <PresentationFormat>On-screen Show (4:3)</PresentationFormat>
  <Paragraphs>165</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Capital</vt:lpstr>
      <vt:lpstr>Sustainability Pioneers:  Community Conversations</vt:lpstr>
      <vt:lpstr>Interconnected Web of Life </vt:lpstr>
      <vt:lpstr>Rise of the Environment Movement </vt:lpstr>
      <vt:lpstr>Major threats of our time</vt:lpstr>
      <vt:lpstr>PowerPoint Presentation</vt:lpstr>
      <vt:lpstr>1963 Congressional Hearings</vt:lpstr>
      <vt:lpstr>Rachel Carson’s Environmental Ethic </vt:lpstr>
      <vt:lpstr>Rachel Carson’s Environmental Ethic</vt:lpstr>
      <vt:lpstr>Rachel Carson’s Environmental Ethic</vt:lpstr>
      <vt:lpstr>Rachel Carson’s Environmental Ethic</vt:lpstr>
      <vt:lpstr>Pathways to Our Sustainable Future </vt:lpstr>
      <vt:lpstr>Preserve our Life Support System</vt:lpstr>
      <vt:lpstr> Renewable Energy Systems</vt:lpstr>
      <vt:lpstr>Preserve Fertile Ground</vt:lpstr>
      <vt:lpstr>Green Chemistry</vt:lpstr>
      <vt:lpstr>Protect Biodiversity </vt:lpstr>
      <vt:lpstr>           Take Action Yourself!</vt:lpstr>
      <vt:lpstr>Take Action Yourself!</vt:lpstr>
      <vt:lpstr>PowerPoint Presentation</vt:lpstr>
    </vt:vector>
  </TitlesOfParts>
  <Company>PD Catalyst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Pioneers:  Community Conversations</dc:title>
  <dc:creator>Patricia DeMarco</dc:creator>
  <cp:lastModifiedBy>Patricia DeMarco</cp:lastModifiedBy>
  <cp:revision>5</cp:revision>
  <dcterms:created xsi:type="dcterms:W3CDTF">2017-02-26T15:41:55Z</dcterms:created>
  <dcterms:modified xsi:type="dcterms:W3CDTF">2017-03-06T16:12:26Z</dcterms:modified>
</cp:coreProperties>
</file>