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6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60" r:id="rId5"/>
    <p:sldId id="263" r:id="rId6"/>
    <p:sldId id="270" r:id="rId7"/>
    <p:sldId id="259" r:id="rId8"/>
    <p:sldId id="262" r:id="rId9"/>
    <p:sldId id="264" r:id="rId10"/>
    <p:sldId id="265" r:id="rId11"/>
    <p:sldId id="266" r:id="rId12"/>
    <p:sldId id="275" r:id="rId13"/>
    <p:sldId id="272" r:id="rId14"/>
    <p:sldId id="274" r:id="rId15"/>
    <p:sldId id="277" r:id="rId16"/>
    <p:sldId id="276" r:id="rId17"/>
    <p:sldId id="268" r:id="rId18"/>
    <p:sldId id="273" r:id="rId19"/>
    <p:sldId id="271" r:id="rId20"/>
    <p:sldId id="269" r:id="rId21"/>
    <p:sldId id="26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4676" autoAdjust="0"/>
  </p:normalViewPr>
  <p:slideViewPr>
    <p:cSldViewPr snapToGrid="0" snapToObjects="1">
      <p:cViewPr varScale="1">
        <p:scale>
          <a:sx n="71" d="100"/>
          <a:sy n="71" d="100"/>
        </p:scale>
        <p:origin x="-89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BB82F-3E36-5646-B60E-FB8992C73B7E}" type="datetimeFigureOut">
              <a:rPr lang="en-US" smtClean="0"/>
              <a:t>5/18/17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F5144-82C1-AC4A-8129-D7CAA26F6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99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0ADD8-3C9C-6244-ADCD-CD17D2E31CBC}" type="datetimeFigureOut">
              <a:rPr lang="en-US" smtClean="0"/>
              <a:t>5/18/17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2B6AA-C738-A34C-BFAF-752DE901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7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328 worldwide; 104 in US</a:t>
            </a:r>
          </a:p>
          <a:p>
            <a:r>
              <a:rPr lang="en-US" dirty="0" smtClean="0"/>
              <a:t>11% of global </a:t>
            </a:r>
            <a:r>
              <a:rPr lang="en-US" smtClean="0"/>
              <a:t>electricity production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B6AA-C738-A34C-BFAF-752DE901FF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59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1,000 </a:t>
            </a:r>
            <a:r>
              <a:rPr lang="en-US" dirty="0" err="1" smtClean="0"/>
              <a:t>Bequerels</a:t>
            </a:r>
            <a:r>
              <a:rPr lang="en-US" dirty="0" smtClean="0"/>
              <a:t> per square meter  fell on US Western seaboard (1Kbq/m2)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B6AA-C738-A34C-BFAF-752DE901FF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61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AB042A5-FD4A-EB48-8AAB-0641E3087BC3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1CE30-46B0-5D4B-8744-83BACF888569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6C0249EB-3DEA-704F-B566-A80E90BFB447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CA4D-7431-6E46-B568-E7CCE4B40388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5ABA1-3859-CE4A-A32E-A0D13A3770DF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DE300-0E81-0A45-B4CA-148012A8FED4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1F87-7B34-D943-822E-980F17F3A37F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FBA7B-958C-5340-BCD7-860616007A65}" type="datetime1">
              <a:rPr lang="en-US" smtClean="0"/>
              <a:t>5/18/17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7244-9A61-B74E-890B-D4BFEFDFB06F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A0B2-E351-7642-9026-44A9A07F4430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AEB9-E0F2-CF4E-AAE7-B19F9C46A9D4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2648-EFAE-5A4E-99F2-9E03A8581C76}" type="datetime1">
              <a:rPr lang="en-US" smtClean="0"/>
              <a:t>5/18/17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74B7-2EA2-8D47-BE36-0186D9CC00CD}" type="datetime1">
              <a:rPr lang="en-US" smtClean="0"/>
              <a:t>5/18/17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1703-CFCF-8C4C-8CD9-891DB8F902FD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17414-A5B8-214D-BC0C-D1E2E31E81CA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C0FE-8F72-114F-BDE2-0F6007C53FA0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3BB-8740-E044-99BD-185A9630C377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690F-2F0C-634F-A338-4561B4BEA610}" type="datetime1">
              <a:rPr lang="en-US" smtClean="0"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8D05-88B7-DD48-AA8F-7A27BCB0AF83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099D-D98D-494D-8312-5A0285BF9A0E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703E386D-623B-594A-9129-41C8487C3B1E}" type="datetime1">
              <a:rPr lang="en-US" smtClean="0"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who.int/ionizing_radiation/chernobyl/backgrounder/en/" TargetMode="External"/><Relationship Id="rId3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patriciademarco.com" TargetMode="External"/><Relationship Id="rId3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 rot="20010285">
            <a:off x="-201486" y="1968068"/>
            <a:ext cx="9343216" cy="2209800"/>
          </a:xfrm>
        </p:spPr>
        <p:txBody>
          <a:bodyPr/>
          <a:lstStyle/>
          <a:p>
            <a:pPr algn="ctr"/>
            <a:r>
              <a:rPr lang="en-US" sz="9000" dirty="0" smtClean="0"/>
              <a:t>Fukushima Daiichi</a:t>
            </a:r>
          </a:p>
          <a:p>
            <a:pPr algn="ctr"/>
            <a:r>
              <a:rPr lang="en-US" sz="9000" dirty="0" smtClean="0"/>
              <a:t>March 11,2011       </a:t>
            </a:r>
            <a:endParaRPr lang="en-US" sz="90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 smtClean="0"/>
              <a:t>Perspectives on Nuclear Power</a:t>
            </a:r>
            <a:br>
              <a:rPr lang="en-US" sz="5400" b="1" dirty="0" smtClean="0"/>
            </a:br>
            <a:r>
              <a:rPr lang="en-US" sz="5400" b="1" dirty="0" smtClean="0"/>
              <a:t>Past and Future</a:t>
            </a:r>
            <a:endParaRPr lang="en-US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Patricia M. </a:t>
            </a:r>
            <a:r>
              <a:rPr lang="en-US" dirty="0" smtClean="0"/>
              <a:t>DeMarco, Ph.D.</a:t>
            </a:r>
          </a:p>
          <a:p>
            <a:r>
              <a:rPr lang="en-US" dirty="0" smtClean="0"/>
              <a:t>May 18, 2017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5199" y="250439"/>
            <a:ext cx="435234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bg1">
                    <a:lumMod val="75000"/>
                  </a:schemeClr>
                </a:solidFill>
                <a:latin typeface="Bernard MT Condensed"/>
                <a:cs typeface="Bernard MT Condensed"/>
              </a:rPr>
              <a:t>Chernobyl</a:t>
            </a:r>
          </a:p>
          <a:p>
            <a:r>
              <a:rPr lang="en-US" sz="6000" dirty="0" smtClean="0">
                <a:solidFill>
                  <a:schemeClr val="bg1">
                    <a:lumMod val="75000"/>
                  </a:schemeClr>
                </a:solidFill>
                <a:latin typeface="Bernard MT Condensed"/>
                <a:cs typeface="Bernard MT Condensed"/>
              </a:rPr>
              <a:t>April 26, 1986</a:t>
            </a:r>
            <a:endParaRPr lang="en-US" sz="6000" dirty="0">
              <a:solidFill>
                <a:schemeClr val="bg1">
                  <a:lumMod val="75000"/>
                </a:schemeClr>
              </a:solidFill>
              <a:latin typeface="Bernard MT Condensed"/>
              <a:cs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66019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Promise of Nuclear Power</a:t>
            </a:r>
            <a:endParaRPr lang="en-US" dirty="0"/>
          </a:p>
        </p:txBody>
      </p:sp>
      <p:pic>
        <p:nvPicPr>
          <p:cNvPr id="8" name="Picture Placeholder 7" descr="1957 Union Carbide ad about nuclear power-8x6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6" t="6014" r="-2710" b="46372"/>
          <a:stretch/>
        </p:blipFill>
        <p:spPr>
          <a:xfrm rot="21240000">
            <a:off x="1093665" y="637296"/>
            <a:ext cx="4516361" cy="322454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Expectations for Energy, Health and Safety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28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“Atoms for Peace”</a:t>
            </a:r>
            <a:endParaRPr lang="en-US" dirty="0"/>
          </a:p>
        </p:txBody>
      </p:sp>
      <p:pic>
        <p:nvPicPr>
          <p:cNvPr id="8" name="Content Placeholder 7" descr="AEC chairman Lewis Strauss (at right) confers with President Eisenhower[5]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r="8367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Fallout from Nuclear weapons testing in 1950’s and 1960’s</a:t>
            </a:r>
          </a:p>
          <a:p>
            <a:r>
              <a:rPr lang="en-US" dirty="0"/>
              <a:t>Price Anderson Act 1957- insurance to nuclear industry</a:t>
            </a:r>
          </a:p>
          <a:p>
            <a:r>
              <a:rPr lang="en-US" dirty="0" smtClean="0"/>
              <a:t>OPEC Embargo of 1973 gave a boost to nuclear power, in spite of economics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521388" y="5511873"/>
            <a:ext cx="1483056" cy="851848"/>
          </a:xfrm>
        </p:spPr>
        <p:txBody>
          <a:bodyPr/>
          <a:lstStyle/>
          <a:p>
            <a:fld id="{B9D2C864-9362-43C7-A136-D9C41D93A9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3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Effects from Fallout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35139"/>
            <a:ext cx="4337067" cy="4056062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 smtClean="0"/>
              <a:t>1951-1962 Early effects</a:t>
            </a:r>
          </a:p>
          <a:p>
            <a:r>
              <a:rPr lang="en-US" dirty="0" smtClean="0"/>
              <a:t>Leukemia 5 X expected</a:t>
            </a:r>
          </a:p>
          <a:p>
            <a:r>
              <a:rPr lang="en-US" dirty="0" smtClean="0"/>
              <a:t>Thyroid cancer 3 X expected</a:t>
            </a:r>
          </a:p>
          <a:p>
            <a:r>
              <a:rPr lang="en-US" dirty="0" smtClean="0"/>
              <a:t>Lymphoma 2 X expected</a:t>
            </a:r>
            <a:endParaRPr lang="en-US" dirty="0"/>
          </a:p>
          <a:p>
            <a:r>
              <a:rPr lang="en-US" sz="2600" b="1" dirty="0" smtClean="0"/>
              <a:t>1962-1979 – delayed effects:</a:t>
            </a:r>
          </a:p>
          <a:p>
            <a:r>
              <a:rPr lang="en-US" dirty="0" smtClean="0"/>
              <a:t>Leukemia persisted</a:t>
            </a:r>
          </a:p>
          <a:p>
            <a:r>
              <a:rPr lang="en-US" dirty="0" smtClean="0"/>
              <a:t>Breast cancer, melanoma, bone cancer, Gastrointestinal cancer, brain tumors</a:t>
            </a:r>
          </a:p>
          <a:p>
            <a:endParaRPr lang="en-US" dirty="0"/>
          </a:p>
        </p:txBody>
      </p:sp>
      <p:pic>
        <p:nvPicPr>
          <p:cNvPr id="7" name="Content Placeholder 6" descr="Exercise_Desert_Rock_I_(Buster-Jangle_Dog)_002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1" r="14691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4944780" y="5753884"/>
            <a:ext cx="257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JAMA. 1984. </a:t>
            </a:r>
            <a:r>
              <a:rPr lang="en-US" b="1" dirty="0" smtClean="0"/>
              <a:t>251</a:t>
            </a:r>
            <a:r>
              <a:rPr lang="en-US" dirty="0" smtClean="0"/>
              <a:t>:230-236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6100276"/>
            <a:ext cx="2173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Nevada Test Site 1951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363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1062" y="503238"/>
            <a:ext cx="8754964" cy="868362"/>
          </a:xfrm>
        </p:spPr>
        <p:txBody>
          <a:bodyPr/>
          <a:lstStyle/>
          <a:p>
            <a:r>
              <a:rPr lang="en-US" sz="3600" b="1" dirty="0" smtClean="0"/>
              <a:t>440 </a:t>
            </a:r>
            <a:r>
              <a:rPr lang="en-US" sz="3600" b="1" dirty="0" smtClean="0"/>
              <a:t>Nuclear </a:t>
            </a:r>
            <a:r>
              <a:rPr lang="en-US" sz="3600" b="1" dirty="0" smtClean="0"/>
              <a:t>Power </a:t>
            </a:r>
            <a:r>
              <a:rPr lang="en-US" sz="3600" b="1" dirty="0" smtClean="0"/>
              <a:t>Plants Operating in 2017</a:t>
            </a:r>
            <a:endParaRPr lang="en-US" sz="3600" b="1" dirty="0"/>
          </a:p>
        </p:txBody>
      </p:sp>
      <p:pic>
        <p:nvPicPr>
          <p:cNvPr id="8" name="Picture 7" descr="imgre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62" y="1594228"/>
            <a:ext cx="8754964" cy="512195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18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from Two Disasters</a:t>
            </a:r>
            <a:endParaRPr lang="en-US" dirty="0"/>
          </a:p>
        </p:txBody>
      </p:sp>
      <p:pic>
        <p:nvPicPr>
          <p:cNvPr id="6" name="Picture Placeholder 5" descr="search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0" r="-92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Chernobyl and Fukushima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pPr algn="l"/>
            <a:r>
              <a:rPr lang="en-US" sz="3600" dirty="0" smtClean="0"/>
              <a:t>Lessons from Disasters: </a:t>
            </a:r>
            <a:br>
              <a:rPr lang="en-US" sz="3600" dirty="0" smtClean="0"/>
            </a:br>
            <a:r>
              <a:rPr lang="en-US" sz="3600" dirty="0" smtClean="0"/>
              <a:t>Chernobyl April 26, 1986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50125" y="1196309"/>
            <a:ext cx="4230435" cy="45714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2600" dirty="0" smtClean="0"/>
              <a:t>134 cases of radiation sickness with 30 deaths within 30 days from radiation exposure</a:t>
            </a:r>
          </a:p>
          <a:p>
            <a:r>
              <a:rPr lang="en-US" sz="2600" dirty="0" smtClean="0"/>
              <a:t>Substantial increase in thyroid cancer, especially in children</a:t>
            </a:r>
          </a:p>
          <a:p>
            <a:r>
              <a:rPr lang="en-US" sz="2600" dirty="0" smtClean="0"/>
              <a:t>Double expected levels of leukemia continuing for 20 years</a:t>
            </a:r>
          </a:p>
          <a:p>
            <a:r>
              <a:rPr lang="en-US" sz="2600" dirty="0" smtClean="0"/>
              <a:t>12,000 to 83,000 children born with congenital deformations   approx. 207,000 estimated worldwide</a:t>
            </a:r>
          </a:p>
          <a:p>
            <a:r>
              <a:rPr lang="en-US" sz="2600" dirty="0" smtClean="0"/>
              <a:t>Estimated 10,000 to 25,000  excess cancer deaths expected  among exposed population</a:t>
            </a:r>
          </a:p>
          <a:p>
            <a:r>
              <a:rPr lang="en-US" sz="2600" dirty="0" smtClean="0"/>
              <a:t>Mental health effects including suicide are most acute and long lasting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7212" y="5825461"/>
            <a:ext cx="6631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http://www.who.int/ionizing_radiation/chernobyl/backgrounder/en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/>
              <a:t>http://</a:t>
            </a:r>
            <a:r>
              <a:rPr lang="en-US" dirty="0" err="1"/>
              <a:t>www.ratical.org</a:t>
            </a:r>
            <a:r>
              <a:rPr lang="en-US" dirty="0"/>
              <a:t>/radiation/Chernobyl/HEofC25yrsAC.html#ES</a:t>
            </a:r>
          </a:p>
        </p:txBody>
      </p:sp>
      <p:pic>
        <p:nvPicPr>
          <p:cNvPr id="13" name="Picture 12" descr="Chernobyl clean-u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58163"/>
            <a:ext cx="4163903" cy="42291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11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/>
              <a:t>Lessons from Disasters:</a:t>
            </a:r>
            <a:br>
              <a:rPr lang="en-US" sz="3600" dirty="0" smtClean="0"/>
            </a:br>
            <a:r>
              <a:rPr lang="en-US" sz="3600" dirty="0" smtClean="0"/>
              <a:t>Fukushima Daiichi March 11, 2011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4240866" cy="4056062"/>
          </a:xfrm>
        </p:spPr>
        <p:txBody>
          <a:bodyPr/>
          <a:lstStyle/>
          <a:p>
            <a:r>
              <a:rPr lang="en-US" dirty="0" smtClean="0"/>
              <a:t>11,580 Sq. mi contaminated with Cs-137</a:t>
            </a:r>
          </a:p>
          <a:p>
            <a:r>
              <a:rPr lang="en-US" dirty="0" smtClean="0"/>
              <a:t>159,128 people evacuated from “exclusion Zone”</a:t>
            </a:r>
          </a:p>
          <a:p>
            <a:r>
              <a:rPr lang="en-US" dirty="0" smtClean="0"/>
              <a:t>Scientists call for large scale independent epidemiological studies</a:t>
            </a:r>
          </a:p>
          <a:p>
            <a:r>
              <a:rPr lang="en-US" dirty="0" smtClean="0"/>
              <a:t>Thyroid cancer rates 20 to 50 times national average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8" descr="tepco_site_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2" r="20742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97134" y="5958613"/>
            <a:ext cx="6064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Toshihide</a:t>
            </a:r>
            <a:r>
              <a:rPr lang="en-US" dirty="0" smtClean="0"/>
              <a:t> </a:t>
            </a:r>
            <a:r>
              <a:rPr lang="en-US" dirty="0" err="1" smtClean="0"/>
              <a:t>Tsuda</a:t>
            </a:r>
            <a:r>
              <a:rPr lang="en-US" dirty="0" smtClean="0"/>
              <a:t>. Okayama University. J. </a:t>
            </a:r>
            <a:r>
              <a:rPr lang="en-US" dirty="0" err="1" smtClean="0"/>
              <a:t>Internat.</a:t>
            </a:r>
            <a:r>
              <a:rPr lang="en-US" dirty="0" smtClean="0"/>
              <a:t> </a:t>
            </a:r>
            <a:r>
              <a:rPr lang="en-US" dirty="0" err="1" smtClean="0"/>
              <a:t>Soc.Env</a:t>
            </a:r>
            <a:r>
              <a:rPr lang="en-US" dirty="0" smtClean="0"/>
              <a:t>. </a:t>
            </a:r>
            <a:r>
              <a:rPr lang="en-US" dirty="0" err="1" smtClean="0"/>
              <a:t>Epid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1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Radiation Plume from Fukushim</a:t>
            </a:r>
            <a:r>
              <a:rPr lang="en-US" dirty="0" smtClean="0"/>
              <a:t>a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5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846"/>
            <a:ext cx="9144000" cy="52300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38893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Comprehensive Nuclear Test Ban Treaty monitoring at 321 worldwide sensors following </a:t>
            </a:r>
            <a:r>
              <a:rPr lang="en-US" dirty="0" err="1" smtClean="0"/>
              <a:t>Fukushma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34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fukushima_radiation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469"/>
            <a:ext cx="9144000" cy="605584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5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Radioactive isotopes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0125" y="1371600"/>
            <a:ext cx="4230435" cy="4519088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Cs 137  </a:t>
            </a:r>
            <a:r>
              <a:rPr lang="en-US" sz="2400" dirty="0" smtClean="0"/>
              <a:t>half life 30 years- highly soluble in water</a:t>
            </a:r>
          </a:p>
          <a:p>
            <a:r>
              <a:rPr lang="en-US" sz="2400" b="1" dirty="0" smtClean="0"/>
              <a:t>I-131 </a:t>
            </a:r>
            <a:r>
              <a:rPr lang="en-US" sz="2400" dirty="0" smtClean="0"/>
              <a:t>half life 8 days- can be blocked by taking iodine tablets</a:t>
            </a:r>
          </a:p>
          <a:p>
            <a:r>
              <a:rPr lang="en-US" sz="2400" b="1" dirty="0" smtClean="0"/>
              <a:t>Sr-90 </a:t>
            </a:r>
            <a:r>
              <a:rPr lang="en-US" sz="2400" dirty="0" smtClean="0"/>
              <a:t>half life of 28 years- incorporated into bones and teeth-  acts like Calcium</a:t>
            </a:r>
          </a:p>
          <a:p>
            <a:r>
              <a:rPr lang="en-US" sz="2400" b="1" dirty="0" smtClean="0"/>
              <a:t>Plutonium</a:t>
            </a:r>
            <a:r>
              <a:rPr lang="en-US" sz="2400" dirty="0" smtClean="0"/>
              <a:t>- half life of 24,400 years – from melted reactor core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Volatile</a:t>
            </a:r>
            <a:r>
              <a:rPr lang="en-US" dirty="0" smtClean="0"/>
              <a:t>- can contaminate wide areas</a:t>
            </a:r>
          </a:p>
          <a:p>
            <a:r>
              <a:rPr lang="en-US" b="1" dirty="0" smtClean="0"/>
              <a:t>Biologically </a:t>
            </a:r>
            <a:r>
              <a:rPr lang="en-US" dirty="0" smtClean="0"/>
              <a:t>active</a:t>
            </a:r>
            <a:endParaRPr lang="en-US" dirty="0"/>
          </a:p>
        </p:txBody>
      </p:sp>
      <p:pic>
        <p:nvPicPr>
          <p:cNvPr id="2" name="Picture 1" descr="isco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485" y="3656317"/>
            <a:ext cx="2932122" cy="211489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4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Radioactive isotopes </a:t>
            </a:r>
            <a:endParaRPr lang="en-US" dirty="0"/>
          </a:p>
        </p:txBody>
      </p:sp>
      <p:pic>
        <p:nvPicPr>
          <p:cNvPr id="2" name="Content Placeholder 1" descr="imgres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r="3214"/>
          <a:stretch>
            <a:fillRect/>
          </a:stretch>
        </p:blipFill>
        <p:spPr>
          <a:xfrm>
            <a:off x="250825" y="1371600"/>
            <a:ext cx="4229100" cy="4519613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Acute high dose exposures </a:t>
            </a:r>
          </a:p>
          <a:p>
            <a:r>
              <a:rPr lang="en-US" dirty="0" smtClean="0"/>
              <a:t>Chronic low dose exposures</a:t>
            </a:r>
          </a:p>
          <a:p>
            <a:r>
              <a:rPr lang="en-US" dirty="0" smtClean="0"/>
              <a:t>Somatic disorders</a:t>
            </a:r>
          </a:p>
          <a:p>
            <a:r>
              <a:rPr lang="en-US" dirty="0" smtClean="0"/>
              <a:t>Developmental/genetic disruptions</a:t>
            </a:r>
          </a:p>
          <a:p>
            <a:endParaRPr lang="en-US" dirty="0"/>
          </a:p>
          <a:p>
            <a:r>
              <a:rPr lang="en-US" sz="2600" b="1" dirty="0" smtClean="0"/>
              <a:t>Effects depend on the exposure mechanism, the dose, and the longevity of exposure</a:t>
            </a:r>
            <a:endParaRPr lang="en-US" sz="26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62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Way Forward</a:t>
            </a:r>
            <a:endParaRPr lang="en-US" dirty="0"/>
          </a:p>
        </p:txBody>
      </p:sp>
      <p:pic>
        <p:nvPicPr>
          <p:cNvPr id="8" name="Picture Placeholder 7" descr="images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4" r="-120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158117" y="5269394"/>
            <a:ext cx="5532958" cy="865093"/>
          </a:xfrm>
        </p:spPr>
        <p:txBody>
          <a:bodyPr/>
          <a:lstStyle/>
          <a:p>
            <a:r>
              <a:rPr lang="en-US" dirty="0" smtClean="0"/>
              <a:t>Nuclear power in our future?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53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Radioactive Waste</a:t>
            </a:r>
            <a:endParaRPr lang="en-US" dirty="0"/>
          </a:p>
        </p:txBody>
      </p:sp>
      <p:pic>
        <p:nvPicPr>
          <p:cNvPr id="9" name="Content Placeholder 8" descr="i-13a-7d9-2-6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4" r="19424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2097571"/>
            <a:ext cx="4106182" cy="3693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“There are no permanent disposal facilities in the United States for high level nuclear waste (spent fuel)”</a:t>
            </a:r>
          </a:p>
          <a:p>
            <a:pPr marL="0" indent="0">
              <a:buNone/>
            </a:pPr>
            <a:r>
              <a:rPr lang="en-US" sz="2800" dirty="0" smtClean="0"/>
              <a:t>NRC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69616" y="5888590"/>
            <a:ext cx="7091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www.nrc.gov</a:t>
            </a:r>
            <a:r>
              <a:rPr lang="en-US" dirty="0"/>
              <a:t>/reading-</a:t>
            </a:r>
            <a:r>
              <a:rPr lang="en-US" dirty="0" err="1"/>
              <a:t>rm</a:t>
            </a:r>
            <a:r>
              <a:rPr lang="en-US" dirty="0"/>
              <a:t>/doc-collections/</a:t>
            </a:r>
            <a:r>
              <a:rPr lang="en-US" dirty="0" err="1"/>
              <a:t>nuregs</a:t>
            </a:r>
            <a:r>
              <a:rPr lang="en-US" dirty="0"/>
              <a:t>/brochures/br0216/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6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56" y="503238"/>
            <a:ext cx="8825588" cy="868362"/>
          </a:xfrm>
        </p:spPr>
        <p:txBody>
          <a:bodyPr/>
          <a:lstStyle/>
          <a:p>
            <a:r>
              <a:rPr lang="en-US" dirty="0" smtClean="0"/>
              <a:t>Where is nuclear waste </a:t>
            </a:r>
            <a:r>
              <a:rPr lang="en-US" dirty="0"/>
              <a:t>s</a:t>
            </a:r>
            <a:r>
              <a:rPr lang="en-US" dirty="0" smtClean="0"/>
              <a:t>tored now?</a:t>
            </a:r>
            <a:endParaRPr lang="en-US" dirty="0"/>
          </a:p>
        </p:txBody>
      </p:sp>
      <p:pic>
        <p:nvPicPr>
          <p:cNvPr id="7" name="Content Placeholder 6" descr="images-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216" b="-26216"/>
          <a:stretch>
            <a:fillRect/>
          </a:stretch>
        </p:blipFill>
        <p:spPr/>
      </p:pic>
      <p:pic>
        <p:nvPicPr>
          <p:cNvPr id="8" name="Content Placeholder 7" descr="151020_WALKER_yankee_0671x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303" b="-35303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5846" y="5259216"/>
            <a:ext cx="327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Dry cask </a:t>
            </a:r>
            <a:r>
              <a:rPr lang="en-US" dirty="0" err="1" smtClean="0"/>
              <a:t>stroage</a:t>
            </a:r>
            <a:r>
              <a:rPr lang="en-US" dirty="0" smtClean="0"/>
              <a:t>- Vermont Yankee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87761" y="5476097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Spent fuel pools-</a:t>
            </a:r>
          </a:p>
          <a:p>
            <a:r>
              <a:rPr lang="en-US" dirty="0" smtClean="0"/>
              <a:t> at each nuclear power plant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06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million year burden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16</a:t>
            </a:fld>
            <a:endParaRPr lang="en-US"/>
          </a:p>
        </p:txBody>
      </p:sp>
      <p:pic>
        <p:nvPicPr>
          <p:cNvPr id="11" name="Content Placeholder 10" descr="300px-Waste_Isolation_Pilot_Plant_2004.jpg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74" b="-4574"/>
          <a:stretch>
            <a:fillRect/>
          </a:stretch>
        </p:blipFill>
        <p:spPr>
          <a:xfrm>
            <a:off x="4645152" y="1371600"/>
            <a:ext cx="3566160" cy="1920240"/>
          </a:xfrm>
        </p:spPr>
      </p:pic>
      <p:pic>
        <p:nvPicPr>
          <p:cNvPr id="12" name="Content Placeholder 11" descr="yucca-mountain-entrance-640.jpg"/>
          <p:cNvPicPr>
            <a:picLocks noGrp="1" noChangeAspect="1"/>
          </p:cNvPicPr>
          <p:nvPr>
            <p:ph sz="half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781"/>
          <a:stretch>
            <a:fillRect/>
          </a:stretch>
        </p:blipFill>
        <p:spPr/>
      </p:pic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Plutonium has a half-life of 2,000 years</a:t>
            </a:r>
          </a:p>
          <a:p>
            <a:r>
              <a:rPr lang="en-US" dirty="0" smtClean="0"/>
              <a:t>With thousands of tons of spent nuclear fuel accumulating with no definite destination</a:t>
            </a:r>
          </a:p>
          <a:p>
            <a:r>
              <a:rPr lang="en-US" dirty="0" smtClean="0"/>
              <a:t>This is an ethical issue</a:t>
            </a:r>
          </a:p>
          <a:p>
            <a:r>
              <a:rPr lang="en-US" dirty="0" smtClean="0"/>
              <a:t>A burden on future generations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97389" y="3291840"/>
            <a:ext cx="191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WIPP New Mexico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95311" y="5791200"/>
            <a:ext cx="24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Yucca Mountain-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3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Unintended Consequences</a:t>
            </a:r>
            <a:endParaRPr lang="en-US" dirty="0"/>
          </a:p>
        </p:txBody>
      </p:sp>
      <p:pic>
        <p:nvPicPr>
          <p:cNvPr id="8" name="Content Placeholder 7" descr="images.jpg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 b="7535"/>
          <a:stretch>
            <a:fillRect/>
          </a:stretch>
        </p:blipFill>
        <p:spPr>
          <a:xfrm>
            <a:off x="4645152" y="1581186"/>
            <a:ext cx="3566160" cy="1920240"/>
          </a:xfrm>
        </p:spPr>
      </p:pic>
      <p:pic>
        <p:nvPicPr>
          <p:cNvPr id="7" name="Content Placeholder 6" descr="images.jpg"/>
          <p:cNvPicPr>
            <a:picLocks noGrp="1" noChangeAspect="1"/>
          </p:cNvPicPr>
          <p:nvPr>
            <p:ph sz="half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383" r="-42383"/>
          <a:stretch>
            <a:fillRect/>
          </a:stretch>
        </p:blipFill>
        <p:spPr>
          <a:xfrm>
            <a:off x="3663912" y="3697763"/>
            <a:ext cx="4244358" cy="2679665"/>
          </a:xfr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88606" y="1427763"/>
            <a:ext cx="4191954" cy="5122861"/>
          </a:xfrm>
        </p:spPr>
        <p:txBody>
          <a:bodyPr>
            <a:noAutofit/>
          </a:bodyPr>
          <a:lstStyle/>
          <a:p>
            <a:r>
              <a:rPr lang="en-US" sz="2400" dirty="0" smtClean="0"/>
              <a:t>Radiation effects unfold over </a:t>
            </a:r>
            <a:r>
              <a:rPr lang="en-US" sz="2400" b="1" dirty="0" smtClean="0"/>
              <a:t>long periods of time</a:t>
            </a:r>
          </a:p>
          <a:p>
            <a:r>
              <a:rPr lang="en-US" sz="2400" dirty="0" smtClean="0"/>
              <a:t>Radiation accumulates and </a:t>
            </a:r>
            <a:r>
              <a:rPr lang="en-US" sz="2400" b="1" dirty="0" smtClean="0"/>
              <a:t>concentrates</a:t>
            </a:r>
            <a:r>
              <a:rPr lang="en-US" sz="2400" dirty="0" smtClean="0"/>
              <a:t> in the food chain</a:t>
            </a:r>
          </a:p>
          <a:p>
            <a:r>
              <a:rPr lang="en-US" sz="2400" dirty="0" smtClean="0"/>
              <a:t>Sharp </a:t>
            </a:r>
            <a:r>
              <a:rPr lang="en-US" sz="2400" b="1" dirty="0" smtClean="0"/>
              <a:t>controlled data sets </a:t>
            </a:r>
            <a:r>
              <a:rPr lang="en-US" sz="2400" dirty="0" smtClean="0"/>
              <a:t>are unavailable, often unobtainable, in aftermath of accidents or tragedies</a:t>
            </a:r>
          </a:p>
          <a:p>
            <a:r>
              <a:rPr lang="en-US" sz="2400" dirty="0" smtClean="0"/>
              <a:t>Environmental effects </a:t>
            </a:r>
            <a:r>
              <a:rPr lang="en-US" sz="2400" b="1" dirty="0" smtClean="0"/>
              <a:t>accumulate</a:t>
            </a:r>
            <a:r>
              <a:rPr lang="en-US" sz="2400" dirty="0" smtClean="0"/>
              <a:t> over generations</a:t>
            </a:r>
          </a:p>
          <a:p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88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Voices – New Ideas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 descr="imgre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553" b="-36553"/>
          <a:stretch>
            <a:fillRect/>
          </a:stretch>
        </p:blipFill>
        <p:spPr/>
      </p:pic>
      <p:pic>
        <p:nvPicPr>
          <p:cNvPr id="12" name="Picture 11" descr="Nuclear_power_is_not_healthy_po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735139"/>
            <a:ext cx="3467100" cy="41814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04549" y="5253550"/>
            <a:ext cx="2355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COP21 December 2015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21995" y="6011829"/>
            <a:ext cx="2216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Seabrook Protest 1973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33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Precautionary Principle</a:t>
            </a:r>
            <a:endParaRPr lang="en-US" dirty="0"/>
          </a:p>
        </p:txBody>
      </p:sp>
      <p:pic>
        <p:nvPicPr>
          <p:cNvPr id="8" name="Content Placeholder 7" descr="imgre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4" b="7734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735138"/>
            <a:ext cx="3566160" cy="4711525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“Underlying all of the problems of introducing contamination into our world is the question of moral responsibility – not only to our own generation but to those of the future.”</a:t>
            </a:r>
          </a:p>
          <a:p>
            <a:pPr algn="r"/>
            <a:r>
              <a:rPr lang="en-US" sz="2400" dirty="0" smtClean="0"/>
              <a:t>Rachel Carson</a:t>
            </a:r>
          </a:p>
          <a:p>
            <a:endParaRPr lang="en-US" sz="1400" dirty="0" smtClean="0"/>
          </a:p>
          <a:p>
            <a:r>
              <a:rPr lang="en-US" sz="1400" dirty="0" smtClean="0"/>
              <a:t>1963 “The Pollution of Our Environment” in Lost Woods. P. 242 </a:t>
            </a:r>
            <a:endParaRPr 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1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No “Planet B” …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Patricia M. DeMarco, Ph.D.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www.patriciademarco.com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Power of One Voice film</a:t>
            </a:r>
          </a:p>
          <a:p>
            <a:pPr marL="0" indent="0">
              <a:buNone/>
            </a:pPr>
            <a:r>
              <a:rPr lang="en-US" dirty="0" smtClean="0"/>
              <a:t>Sustainability Pioneers</a:t>
            </a:r>
          </a:p>
          <a:p>
            <a:pPr marL="0" indent="0">
              <a:buNone/>
            </a:pPr>
            <a:r>
              <a:rPr lang="en-US" dirty="0" smtClean="0"/>
              <a:t>“Pathways to Our Sustainable Future” University of Pittsburgh Press </a:t>
            </a:r>
            <a:r>
              <a:rPr lang="en-US" dirty="0" smtClean="0"/>
              <a:t>2017.</a:t>
            </a:r>
            <a:endParaRPr lang="en-US" dirty="0"/>
          </a:p>
        </p:txBody>
      </p:sp>
      <p:pic>
        <p:nvPicPr>
          <p:cNvPr id="3" name="Content Placeholder 2" descr="1-bluemarble_west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r="6047"/>
          <a:stretch>
            <a:fillRect/>
          </a:stretch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7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Units of Dose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2523" y="1880639"/>
            <a:ext cx="882147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000" b="1" dirty="0" smtClean="0"/>
              <a:t>Units                   </a:t>
            </a:r>
            <a:r>
              <a:rPr lang="en-US" sz="2000" dirty="0" smtClean="0"/>
              <a:t>     </a:t>
            </a:r>
            <a:r>
              <a:rPr lang="en-US" sz="2000" b="1" dirty="0" smtClean="0"/>
              <a:t>Symbol                      Conversion </a:t>
            </a:r>
            <a:r>
              <a:rPr lang="en-US" sz="2000" b="1" dirty="0"/>
              <a:t>Factors</a:t>
            </a:r>
          </a:p>
          <a:p>
            <a:r>
              <a:rPr lang="en-US" sz="2000" dirty="0"/>
              <a:t>Becquerel (SI</a:t>
            </a:r>
            <a:r>
              <a:rPr lang="en-US" sz="2000" dirty="0" smtClean="0"/>
              <a:t>)              </a:t>
            </a:r>
            <a:r>
              <a:rPr lang="en-US" sz="2000" dirty="0" err="1" smtClean="0"/>
              <a:t>Bq</a:t>
            </a:r>
            <a:r>
              <a:rPr lang="en-US" sz="2000" dirty="0" smtClean="0"/>
              <a:t>                         1 </a:t>
            </a:r>
            <a:r>
              <a:rPr lang="en-US" sz="2000" dirty="0"/>
              <a:t>disintegration/s = 2.7 × 10−11 </a:t>
            </a:r>
            <a:r>
              <a:rPr lang="en-US" sz="2000" dirty="0" err="1"/>
              <a:t>Ci</a:t>
            </a:r>
            <a:endParaRPr lang="en-US" sz="2000" dirty="0"/>
          </a:p>
          <a:p>
            <a:r>
              <a:rPr lang="en-US" sz="2000" dirty="0" smtClean="0"/>
              <a:t>Curie                           </a:t>
            </a:r>
            <a:r>
              <a:rPr lang="en-US" sz="2000" dirty="0" err="1" smtClean="0"/>
              <a:t>Ci</a:t>
            </a:r>
            <a:r>
              <a:rPr lang="en-US" sz="2000" dirty="0" smtClean="0"/>
              <a:t>                         3.7 </a:t>
            </a:r>
            <a:r>
              <a:rPr lang="en-US" sz="2000" dirty="0"/>
              <a:t>× 1010 disintegrations/s = 3.7 × 1010 </a:t>
            </a:r>
            <a:r>
              <a:rPr lang="en-US" sz="2000" dirty="0" err="1"/>
              <a:t>Bq</a:t>
            </a:r>
            <a:endParaRPr lang="en-US" sz="2000" dirty="0"/>
          </a:p>
          <a:p>
            <a:r>
              <a:rPr lang="en-US" sz="2000" dirty="0"/>
              <a:t>Gray (SI</a:t>
            </a:r>
            <a:r>
              <a:rPr lang="en-US" sz="2000" dirty="0" smtClean="0"/>
              <a:t>)                     </a:t>
            </a:r>
            <a:r>
              <a:rPr lang="en-US" sz="2000" dirty="0" err="1" smtClean="0"/>
              <a:t>Gy</a:t>
            </a:r>
            <a:r>
              <a:rPr lang="en-US" sz="2000" dirty="0" smtClean="0"/>
              <a:t>                         1 </a:t>
            </a:r>
            <a:r>
              <a:rPr lang="en-US" sz="2000" dirty="0"/>
              <a:t>J/kg = 100 </a:t>
            </a:r>
            <a:r>
              <a:rPr lang="en-US" sz="2000" dirty="0" err="1"/>
              <a:t>rads</a:t>
            </a:r>
            <a:endParaRPr lang="en-US" sz="2000" dirty="0"/>
          </a:p>
          <a:p>
            <a:r>
              <a:rPr lang="en-US" sz="2000" dirty="0" smtClean="0"/>
              <a:t>Rad                             rad                         0.01 </a:t>
            </a:r>
            <a:r>
              <a:rPr lang="en-US" sz="2000" dirty="0" err="1"/>
              <a:t>Gy</a:t>
            </a:r>
            <a:r>
              <a:rPr lang="en-US" sz="2000" dirty="0"/>
              <a:t> = 100 erg/g</a:t>
            </a:r>
          </a:p>
          <a:p>
            <a:r>
              <a:rPr lang="en-US" sz="2000" dirty="0"/>
              <a:t>Sievert (SI</a:t>
            </a:r>
            <a:r>
              <a:rPr lang="en-US" sz="2000" dirty="0" smtClean="0"/>
              <a:t>)                    </a:t>
            </a:r>
            <a:r>
              <a:rPr lang="en-US" sz="2000" dirty="0" err="1" smtClean="0"/>
              <a:t>Sv</a:t>
            </a:r>
            <a:r>
              <a:rPr lang="en-US" sz="2000" dirty="0" smtClean="0"/>
              <a:t>                        1 </a:t>
            </a:r>
            <a:r>
              <a:rPr lang="en-US" sz="2000" dirty="0"/>
              <a:t>J/kg = 100 rem</a:t>
            </a:r>
          </a:p>
          <a:p>
            <a:r>
              <a:rPr lang="en-US" sz="2000" dirty="0" smtClean="0"/>
              <a:t>Rem                            rem                         0.01 </a:t>
            </a:r>
            <a:r>
              <a:rPr lang="en-US" sz="2000" dirty="0" err="1" smtClean="0"/>
              <a:t>Sv</a:t>
            </a:r>
            <a:endParaRPr lang="en-US" sz="2000" dirty="0" smtClean="0"/>
          </a:p>
          <a:p>
            <a:endParaRPr lang="en-US" sz="2000" dirty="0"/>
          </a:p>
          <a:p>
            <a:r>
              <a:rPr lang="en-US" dirty="0"/>
              <a:t>NOTE: Equivalent dose equals absorbed dose times Q (quality factor). Gray is the special name of the unit (J/kg) to be used with absorbed dose; </a:t>
            </a:r>
            <a:r>
              <a:rPr lang="en-US" dirty="0" err="1"/>
              <a:t>sievert</a:t>
            </a:r>
            <a:r>
              <a:rPr lang="en-US" dirty="0"/>
              <a:t> is the special name of the unit (J/kg) to be used with equivalent dose.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2523" y="6167665"/>
            <a:ext cx="7481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BIER VII Phase 2  Report of the National Academies National </a:t>
            </a:r>
            <a:r>
              <a:rPr lang="en-US" dirty="0"/>
              <a:t>Academies Press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http://</a:t>
            </a:r>
            <a:r>
              <a:rPr lang="en-US" dirty="0" err="1"/>
              <a:t>www.nap.edu</a:t>
            </a:r>
            <a:r>
              <a:rPr lang="en-US" dirty="0"/>
              <a:t>/ 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www.patriciademarco.com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27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2471</TotalTime>
  <Words>889</Words>
  <Application>Microsoft Macintosh PowerPoint</Application>
  <PresentationFormat>On-screen Show (4:3)</PresentationFormat>
  <Paragraphs>156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Inkwell</vt:lpstr>
      <vt:lpstr>Perspectives on Nuclear Power Past and Future</vt:lpstr>
      <vt:lpstr>The Promise of Nuclear Power</vt:lpstr>
      <vt:lpstr>“Atoms for Peace”</vt:lpstr>
      <vt:lpstr>Health Effects from Fallout</vt:lpstr>
      <vt:lpstr>440 Nuclear Power Plants Operating in 2017</vt:lpstr>
      <vt:lpstr>Lessons from Two Disasters</vt:lpstr>
      <vt:lpstr>Lessons from Disasters:  Chernobyl April 26, 1986</vt:lpstr>
      <vt:lpstr>Lessons from Disasters: Fukushima Daiichi March 11, 2011</vt:lpstr>
      <vt:lpstr>Radiation Plume from Fukushima </vt:lpstr>
      <vt:lpstr>PowerPoint Presentation</vt:lpstr>
      <vt:lpstr>Radioactive isotopes </vt:lpstr>
      <vt:lpstr>Radioactive isotopes </vt:lpstr>
      <vt:lpstr>The Way Forward</vt:lpstr>
      <vt:lpstr>Radioactive Waste</vt:lpstr>
      <vt:lpstr>Where is nuclear waste stored now?</vt:lpstr>
      <vt:lpstr>A million year burden</vt:lpstr>
      <vt:lpstr>Unintended Consequences</vt:lpstr>
      <vt:lpstr>Many Voices – New Ideas</vt:lpstr>
      <vt:lpstr>Precautionary Principle</vt:lpstr>
      <vt:lpstr>There is No “Planet B” …</vt:lpstr>
      <vt:lpstr>Radiation Units of Dose</vt:lpstr>
    </vt:vector>
  </TitlesOfParts>
  <Company>PD Catalyst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Perspectives on Nuclear Power Past and Future</dc:title>
  <dc:creator>Patricia DeMarco</dc:creator>
  <cp:lastModifiedBy>Patricia DeMarco</cp:lastModifiedBy>
  <cp:revision>44</cp:revision>
  <cp:lastPrinted>2016-03-15T20:16:45Z</cp:lastPrinted>
  <dcterms:created xsi:type="dcterms:W3CDTF">2016-03-13T19:27:49Z</dcterms:created>
  <dcterms:modified xsi:type="dcterms:W3CDTF">2017-05-18T19:30:00Z</dcterms:modified>
</cp:coreProperties>
</file>